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0" autoAdjust="0"/>
    <p:restoredTop sz="94660"/>
  </p:normalViewPr>
  <p:slideViewPr>
    <p:cSldViewPr snapToGrid="0">
      <p:cViewPr varScale="1">
        <p:scale>
          <a:sx n="70" d="100"/>
          <a:sy n="70" d="100"/>
        </p:scale>
        <p:origin x="70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2F6808-815E-4AE3-8962-6375FB3D58EE}" type="datetimeFigureOut">
              <a:rPr lang="ru-RU" smtClean="0"/>
              <a:t>10.11.2020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FD400C-F96A-4E30-8F0F-EFBF98BBF3A1}" type="slidenum">
              <a:rPr lang="ru-RU" smtClean="0"/>
              <a:t>‹#›</a:t>
            </a:fld>
            <a:endParaRPr lang="ru-RU"/>
          </a:p>
        </p:txBody>
      </p:sp>
    </p:spTree>
    <p:extLst>
      <p:ext uri="{BB962C8B-B14F-4D97-AF65-F5344CB8AC3E}">
        <p14:creationId xmlns:p14="http://schemas.microsoft.com/office/powerpoint/2010/main" val="4180158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1FD400C-F96A-4E30-8F0F-EFBF98BBF3A1}" type="slidenum">
              <a:rPr lang="ru-RU" smtClean="0"/>
              <a:t>1</a:t>
            </a:fld>
            <a:endParaRPr lang="ru-RU"/>
          </a:p>
        </p:txBody>
      </p:sp>
    </p:spTree>
    <p:extLst>
      <p:ext uri="{BB962C8B-B14F-4D97-AF65-F5344CB8AC3E}">
        <p14:creationId xmlns:p14="http://schemas.microsoft.com/office/powerpoint/2010/main" val="3396890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1FD400C-F96A-4E30-8F0F-EFBF98BBF3A1}" type="slidenum">
              <a:rPr lang="ru-RU" smtClean="0"/>
              <a:t>7</a:t>
            </a:fld>
            <a:endParaRPr lang="ru-RU"/>
          </a:p>
        </p:txBody>
      </p:sp>
    </p:spTree>
    <p:extLst>
      <p:ext uri="{BB962C8B-B14F-4D97-AF65-F5344CB8AC3E}">
        <p14:creationId xmlns:p14="http://schemas.microsoft.com/office/powerpoint/2010/main" val="34675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1FD400C-F96A-4E30-8F0F-EFBF98BBF3A1}" type="slidenum">
              <a:rPr lang="ru-RU" smtClean="0"/>
              <a:t>12</a:t>
            </a:fld>
            <a:endParaRPr lang="ru-RU"/>
          </a:p>
        </p:txBody>
      </p:sp>
    </p:spTree>
    <p:extLst>
      <p:ext uri="{BB962C8B-B14F-4D97-AF65-F5344CB8AC3E}">
        <p14:creationId xmlns:p14="http://schemas.microsoft.com/office/powerpoint/2010/main" val="1373828530"/>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ru-RU" smtClean="0"/>
              <a:t>Образец заголовка</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3170EB5-B082-43A3-8C03-54E22B3B2EDC}" type="datetimeFigureOut">
              <a:rPr lang="ru-RU" smtClean="0"/>
              <a:t>10.11.2020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037CAC24-DD72-4091-A3D8-D6259A31520E}" type="slidenum">
              <a:rPr lang="ru-RU" smtClean="0"/>
              <a:t>‹#›</a:t>
            </a:fld>
            <a:endParaRPr lang="ru-RU"/>
          </a:p>
        </p:txBody>
      </p:sp>
    </p:spTree>
    <p:extLst>
      <p:ext uri="{BB962C8B-B14F-4D97-AF65-F5344CB8AC3E}">
        <p14:creationId xmlns:p14="http://schemas.microsoft.com/office/powerpoint/2010/main" val="2319930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3170EB5-B082-43A3-8C03-54E22B3B2EDC}" type="datetimeFigureOut">
              <a:rPr lang="ru-RU" smtClean="0"/>
              <a:t>10.11.2020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37CAC24-DD72-4091-A3D8-D6259A31520E}" type="slidenum">
              <a:rPr lang="ru-RU" smtClean="0"/>
              <a:t>‹#›</a:t>
            </a:fld>
            <a:endParaRPr lang="ru-RU"/>
          </a:p>
        </p:txBody>
      </p:sp>
    </p:spTree>
    <p:extLst>
      <p:ext uri="{BB962C8B-B14F-4D97-AF65-F5344CB8AC3E}">
        <p14:creationId xmlns:p14="http://schemas.microsoft.com/office/powerpoint/2010/main" val="102144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3170EB5-B082-43A3-8C03-54E22B3B2EDC}" type="datetimeFigureOut">
              <a:rPr lang="ru-RU" smtClean="0"/>
              <a:t>10.11.2020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37CAC24-DD72-4091-A3D8-D6259A31520E}" type="slidenum">
              <a:rPr lang="ru-RU" smtClean="0"/>
              <a:t>‹#›</a:t>
            </a:fld>
            <a:endParaRPr lang="ru-RU"/>
          </a:p>
        </p:txBody>
      </p:sp>
    </p:spTree>
    <p:extLst>
      <p:ext uri="{BB962C8B-B14F-4D97-AF65-F5344CB8AC3E}">
        <p14:creationId xmlns:p14="http://schemas.microsoft.com/office/powerpoint/2010/main" val="1087188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3170EB5-B082-43A3-8C03-54E22B3B2EDC}" type="datetimeFigureOut">
              <a:rPr lang="ru-RU" smtClean="0"/>
              <a:t>10.11.2020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37CAC24-DD72-4091-A3D8-D6259A31520E}" type="slidenum">
              <a:rPr lang="ru-RU" smtClean="0"/>
              <a:t>‹#›</a:t>
            </a:fld>
            <a:endParaRPr lang="ru-RU"/>
          </a:p>
        </p:txBody>
      </p:sp>
    </p:spTree>
    <p:extLst>
      <p:ext uri="{BB962C8B-B14F-4D97-AF65-F5344CB8AC3E}">
        <p14:creationId xmlns:p14="http://schemas.microsoft.com/office/powerpoint/2010/main" val="2516434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ru-RU" smtClean="0"/>
              <a:t>Образец заголовка</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8593667" y="6272784"/>
            <a:ext cx="2644309" cy="365125"/>
          </a:xfrm>
        </p:spPr>
        <p:txBody>
          <a:bodyPr/>
          <a:lstStyle/>
          <a:p>
            <a:fld id="{D3170EB5-B082-43A3-8C03-54E22B3B2EDC}" type="datetimeFigureOut">
              <a:rPr lang="ru-RU" smtClean="0"/>
              <a:t>10.11.2020</a:t>
            </a:fld>
            <a:endParaRPr lang="ru-RU"/>
          </a:p>
        </p:txBody>
      </p:sp>
      <p:sp>
        <p:nvSpPr>
          <p:cNvPr id="5" name="Footer Placeholder 4"/>
          <p:cNvSpPr>
            <a:spLocks noGrp="1"/>
          </p:cNvSpPr>
          <p:nvPr>
            <p:ph type="ftr" sz="quarter" idx="11"/>
          </p:nvPr>
        </p:nvSpPr>
        <p:spPr>
          <a:xfrm>
            <a:off x="2182708" y="6272784"/>
            <a:ext cx="6327648" cy="365125"/>
          </a:xfrm>
        </p:spPr>
        <p:txBody>
          <a:bodyPr/>
          <a:lstStyle/>
          <a:p>
            <a:endParaRPr lang="ru-RU"/>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037CAC24-DD72-4091-A3D8-D6259A31520E}" type="slidenum">
              <a:rPr lang="ru-RU" smtClean="0"/>
              <a:t>‹#›</a:t>
            </a:fld>
            <a:endParaRPr lang="ru-RU"/>
          </a:p>
        </p:txBody>
      </p:sp>
    </p:spTree>
    <p:extLst>
      <p:ext uri="{BB962C8B-B14F-4D97-AF65-F5344CB8AC3E}">
        <p14:creationId xmlns:p14="http://schemas.microsoft.com/office/powerpoint/2010/main" val="405232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3170EB5-B082-43A3-8C03-54E22B3B2EDC}" type="datetimeFigureOut">
              <a:rPr lang="ru-RU" smtClean="0"/>
              <a:t>10.11.2020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37CAC24-DD72-4091-A3D8-D6259A31520E}" type="slidenum">
              <a:rPr lang="ru-RU" smtClean="0"/>
              <a:t>‹#›</a:t>
            </a:fld>
            <a:endParaRPr lang="ru-RU"/>
          </a:p>
        </p:txBody>
      </p:sp>
    </p:spTree>
    <p:extLst>
      <p:ext uri="{BB962C8B-B14F-4D97-AF65-F5344CB8AC3E}">
        <p14:creationId xmlns:p14="http://schemas.microsoft.com/office/powerpoint/2010/main" val="3958710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3170EB5-B082-43A3-8C03-54E22B3B2EDC}" type="datetimeFigureOut">
              <a:rPr lang="ru-RU" smtClean="0"/>
              <a:t>10.11.2020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37CAC24-DD72-4091-A3D8-D6259A31520E}" type="slidenum">
              <a:rPr lang="ru-RU" smtClean="0"/>
              <a:t>‹#›</a:t>
            </a:fld>
            <a:endParaRPr lang="ru-RU"/>
          </a:p>
        </p:txBody>
      </p:sp>
    </p:spTree>
    <p:extLst>
      <p:ext uri="{BB962C8B-B14F-4D97-AF65-F5344CB8AC3E}">
        <p14:creationId xmlns:p14="http://schemas.microsoft.com/office/powerpoint/2010/main" val="39499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3170EB5-B082-43A3-8C03-54E22B3B2EDC}" type="datetimeFigureOut">
              <a:rPr lang="ru-RU" smtClean="0"/>
              <a:t>10.11.2020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37CAC24-DD72-4091-A3D8-D6259A31520E}" type="slidenum">
              <a:rPr lang="ru-RU" smtClean="0"/>
              <a:t>‹#›</a:t>
            </a:fld>
            <a:endParaRPr lang="ru-RU"/>
          </a:p>
        </p:txBody>
      </p:sp>
    </p:spTree>
    <p:extLst>
      <p:ext uri="{BB962C8B-B14F-4D97-AF65-F5344CB8AC3E}">
        <p14:creationId xmlns:p14="http://schemas.microsoft.com/office/powerpoint/2010/main" val="1329921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170EB5-B082-43A3-8C03-54E22B3B2EDC}" type="datetimeFigureOut">
              <a:rPr lang="ru-RU" smtClean="0"/>
              <a:t>10.11.2020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37CAC24-DD72-4091-A3D8-D6259A31520E}" type="slidenum">
              <a:rPr lang="ru-RU" smtClean="0"/>
              <a:t>‹#›</a:t>
            </a:fld>
            <a:endParaRPr lang="ru-RU"/>
          </a:p>
        </p:txBody>
      </p:sp>
    </p:spTree>
    <p:extLst>
      <p:ext uri="{BB962C8B-B14F-4D97-AF65-F5344CB8AC3E}">
        <p14:creationId xmlns:p14="http://schemas.microsoft.com/office/powerpoint/2010/main" val="3338503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3170EB5-B082-43A3-8C03-54E22B3B2EDC}" type="datetimeFigureOut">
              <a:rPr lang="ru-RU" smtClean="0"/>
              <a:t>10.11.2020</a:t>
            </a:fld>
            <a:endParaRPr lang="ru-RU"/>
          </a:p>
        </p:txBody>
      </p:sp>
      <p:sp>
        <p:nvSpPr>
          <p:cNvPr id="6" name="Footer Placeholder 5"/>
          <p:cNvSpPr>
            <a:spLocks noGrp="1"/>
          </p:cNvSpPr>
          <p:nvPr>
            <p:ph type="ftr" sz="quarter" idx="11"/>
          </p:nvPr>
        </p:nvSpPr>
        <p:spPr/>
        <p:txBody>
          <a:bodyPr/>
          <a:lstStyle/>
          <a:p>
            <a:endParaRPr lang="ru-RU"/>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037CAC24-DD72-4091-A3D8-D6259A31520E}" type="slidenum">
              <a:rPr lang="ru-RU" smtClean="0"/>
              <a:t>‹#›</a:t>
            </a:fld>
            <a:endParaRPr lang="ru-RU"/>
          </a:p>
        </p:txBody>
      </p:sp>
    </p:spTree>
    <p:extLst>
      <p:ext uri="{BB962C8B-B14F-4D97-AF65-F5344CB8AC3E}">
        <p14:creationId xmlns:p14="http://schemas.microsoft.com/office/powerpoint/2010/main" val="3096563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3170EB5-B082-43A3-8C03-54E22B3B2EDC}" type="datetimeFigureOut">
              <a:rPr lang="ru-RU" smtClean="0"/>
              <a:t>10.11.2020</a:t>
            </a:fld>
            <a:endParaRPr lang="ru-RU"/>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037CAC24-DD72-4091-A3D8-D6259A31520E}" type="slidenum">
              <a:rPr lang="ru-RU" smtClean="0"/>
              <a:t>‹#›</a:t>
            </a:fld>
            <a:endParaRPr lang="ru-RU"/>
          </a:p>
        </p:txBody>
      </p:sp>
    </p:spTree>
    <p:extLst>
      <p:ext uri="{BB962C8B-B14F-4D97-AF65-F5344CB8AC3E}">
        <p14:creationId xmlns:p14="http://schemas.microsoft.com/office/powerpoint/2010/main" val="1802447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D3170EB5-B082-43A3-8C03-54E22B3B2EDC}" type="datetimeFigureOut">
              <a:rPr lang="ru-RU" smtClean="0"/>
              <a:t>10.11.2020</a:t>
            </a:fld>
            <a:endParaRPr lang="ru-RU"/>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ru-RU"/>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037CAC24-DD72-4091-A3D8-D6259A31520E}" type="slidenum">
              <a:rPr lang="ru-RU" smtClean="0"/>
              <a:t>‹#›</a:t>
            </a:fld>
            <a:endParaRPr lang="ru-RU"/>
          </a:p>
        </p:txBody>
      </p:sp>
    </p:spTree>
    <p:extLst>
      <p:ext uri="{BB962C8B-B14F-4D97-AF65-F5344CB8AC3E}">
        <p14:creationId xmlns:p14="http://schemas.microsoft.com/office/powerpoint/2010/main" val="26944193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51560" y="696036"/>
            <a:ext cx="9966960" cy="3771996"/>
          </a:xfrm>
        </p:spPr>
        <p:txBody>
          <a:bodyPr/>
          <a:lstStyle/>
          <a:p>
            <a:pPr algn="ctr"/>
            <a:r>
              <a:rPr lang="ru-RU" sz="3200" b="1" i="1" dirty="0" smtClean="0"/>
              <a:t/>
            </a:r>
            <a:br>
              <a:rPr lang="ru-RU" sz="3200" b="1" i="1" dirty="0" smtClean="0"/>
            </a:br>
            <a:r>
              <a:rPr lang="ru-RU" sz="3200" b="1" i="1" dirty="0"/>
              <a:t/>
            </a:r>
            <a:br>
              <a:rPr lang="ru-RU" sz="3200" b="1" i="1" dirty="0"/>
            </a:br>
            <a:r>
              <a:rPr lang="ru-RU" sz="3200" b="1" i="1" dirty="0" smtClean="0"/>
              <a:t>ОСОБЕННОСТИ </a:t>
            </a:r>
            <a:r>
              <a:rPr lang="ru-RU" sz="3200" b="1" i="1" dirty="0"/>
              <a:t>ОТДЕЛЬНЫХ ТИПОВ организационных </a:t>
            </a:r>
            <a:r>
              <a:rPr lang="ru-RU" sz="3200" b="1" i="1" dirty="0" smtClean="0"/>
              <a:t>СТРУКТУР</a:t>
            </a:r>
            <a:br>
              <a:rPr lang="ru-RU" sz="3200" b="1" i="1" dirty="0" smtClean="0"/>
            </a:br>
            <a:r>
              <a:rPr lang="ru-RU" sz="3200" b="1" i="1" dirty="0"/>
              <a:t/>
            </a:r>
            <a:br>
              <a:rPr lang="ru-RU" sz="3200" b="1" i="1" dirty="0"/>
            </a:br>
            <a:r>
              <a:rPr lang="ru-RU" sz="3200" b="1" i="1" dirty="0"/>
              <a:t>ОРГАНИЗАЦИОННАЯ СТРУКТУРА И ФУНКЦИОНИРОВАНИЕ </a:t>
            </a:r>
            <a:r>
              <a:rPr lang="ru-RU" sz="3200" b="1" i="1" dirty="0" smtClean="0"/>
              <a:t>ОРГАНИЗАЦИИ</a:t>
            </a:r>
            <a:br>
              <a:rPr lang="ru-RU" sz="3200" b="1" i="1" dirty="0" smtClean="0"/>
            </a:br>
            <a:r>
              <a:rPr lang="ru-RU" sz="3200" b="1" i="1" dirty="0"/>
              <a:t/>
            </a:r>
            <a:br>
              <a:rPr lang="ru-RU" sz="3200" b="1" i="1" dirty="0"/>
            </a:br>
            <a:r>
              <a:rPr lang="ru-RU" sz="3200" b="1" i="1" dirty="0"/>
              <a:t>СОЦИАЛЬНО-ПСИХОЛОГИЧЕСКАЯ ОРГАНИЗАЦИЯ</a:t>
            </a:r>
            <a:br>
              <a:rPr lang="ru-RU" sz="3200" b="1" i="1" dirty="0"/>
            </a:br>
            <a:endParaRPr lang="ru-RU" sz="3600" b="1" i="1" dirty="0"/>
          </a:p>
        </p:txBody>
      </p:sp>
      <p:sp>
        <p:nvSpPr>
          <p:cNvPr id="3" name="Подзаголовок 2"/>
          <p:cNvSpPr>
            <a:spLocks noGrp="1"/>
          </p:cNvSpPr>
          <p:nvPr>
            <p:ph type="subTitle" idx="1"/>
          </p:nvPr>
        </p:nvSpPr>
        <p:spPr>
          <a:xfrm>
            <a:off x="1069847" y="4776716"/>
            <a:ext cx="10094021" cy="1228299"/>
          </a:xfrm>
        </p:spPr>
        <p:txBody>
          <a:bodyPr>
            <a:normAutofit fontScale="47500" lnSpcReduction="20000"/>
          </a:bodyPr>
          <a:lstStyle/>
          <a:p>
            <a:pPr algn="ctr"/>
            <a:endParaRPr lang="ru-RU" sz="3200" b="1" dirty="0" smtClean="0"/>
          </a:p>
          <a:p>
            <a:pPr algn="ctr"/>
            <a:endParaRPr lang="ru-RU" sz="3200" b="1" i="1" dirty="0" smtClean="0"/>
          </a:p>
          <a:p>
            <a:pPr algn="ctr"/>
            <a:r>
              <a:rPr lang="ru-RU" sz="8000" b="1" i="1" dirty="0" smtClean="0"/>
              <a:t>Лекция </a:t>
            </a:r>
            <a:r>
              <a:rPr lang="ru-RU" sz="8000" b="1" i="1" dirty="0" smtClean="0"/>
              <a:t>18</a:t>
            </a:r>
            <a:endParaRPr lang="ru-RU" sz="8000" b="1" i="1" dirty="0"/>
          </a:p>
        </p:txBody>
      </p:sp>
    </p:spTree>
    <p:extLst>
      <p:ext uri="{BB962C8B-B14F-4D97-AF65-F5344CB8AC3E}">
        <p14:creationId xmlns:p14="http://schemas.microsoft.com/office/powerpoint/2010/main" val="1994413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5534" y="-109182"/>
            <a:ext cx="12287534"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Таким образом, эта разновидность неформальной организации представляет собой непосредственную (т. е. не опосредованную), спонтанную общность людей, основанную на их личном выборе связей и ассоциаций между собой.</a:t>
            </a:r>
          </a:p>
          <a:p>
            <a:pPr algn="just"/>
            <a:r>
              <a:rPr lang="ru-RU" dirty="0" smtClean="0">
                <a:latin typeface="Times New Roman" panose="02020603050405020304" pitchFamily="18" charset="0"/>
                <a:cs typeface="Times New Roman" panose="02020603050405020304" pitchFamily="18" charset="0"/>
              </a:rPr>
              <a:t>Ставя далее вопрос об источниках этой общности, следует прежде всего напомнить тот неоднократно подчеркнутый уже факт, что формальная организация в силу отмеченных выше свойств оставляет в организации некоторое социальное «пространство» не регламентируемых ею отношений, норм, деятельность которого строится по принципам самоорганизации. Часть этого «пространства» поглощается </a:t>
            </a:r>
            <a:r>
              <a:rPr lang="ru-RU" dirty="0" err="1" smtClean="0">
                <a:latin typeface="Times New Roman" panose="02020603050405020304" pitchFamily="18" charset="0"/>
                <a:cs typeface="Times New Roman" panose="02020603050405020304" pitchFamily="18" charset="0"/>
              </a:rPr>
              <a:t>внеформальной</a:t>
            </a:r>
            <a:r>
              <a:rPr lang="ru-RU" dirty="0" smtClean="0">
                <a:latin typeface="Times New Roman" panose="02020603050405020304" pitchFamily="18" charset="0"/>
                <a:cs typeface="Times New Roman" panose="02020603050405020304" pitchFamily="18" charset="0"/>
              </a:rPr>
              <a:t> организацией, другая же часть приходится на социально-психологическую. Стало быть, и здесь ограниченность формальной организации представляет собой важное сопутствующее условие. Однако причины возникновения социально-психологической организации нельзя понять, не учитывая при этом особую роль человеческих потребностей.</a:t>
            </a:r>
          </a:p>
          <a:p>
            <a:pPr algn="just"/>
            <a:r>
              <a:rPr lang="ru-RU" b="1" dirty="0" smtClean="0">
                <a:latin typeface="Times New Roman" panose="02020603050405020304" pitchFamily="18" charset="0"/>
                <a:cs typeface="Times New Roman" panose="02020603050405020304" pitchFamily="18" charset="0"/>
              </a:rPr>
              <a:t>Структура потребностей индивида сложна и многопланова. </a:t>
            </a:r>
            <a:r>
              <a:rPr lang="ru-RU" dirty="0" smtClean="0">
                <a:latin typeface="Times New Roman" panose="02020603050405020304" pitchFamily="18" charset="0"/>
                <a:cs typeface="Times New Roman" panose="02020603050405020304" pitchFamily="18" charset="0"/>
              </a:rPr>
              <a:t>И свое вступление в организацию индивид связывает с определенной степенью их удовлетворения. Я. </a:t>
            </a:r>
            <a:r>
              <a:rPr lang="ru-RU" dirty="0" err="1" smtClean="0">
                <a:latin typeface="Times New Roman" panose="02020603050405020304" pitchFamily="18" charset="0"/>
                <a:cs typeface="Times New Roman" panose="02020603050405020304" pitchFamily="18" charset="0"/>
              </a:rPr>
              <a:t>Зеленевский</a:t>
            </a:r>
            <a:r>
              <a:rPr lang="ru-RU" dirty="0" smtClean="0">
                <a:latin typeface="Times New Roman" panose="02020603050405020304" pitchFamily="18" charset="0"/>
                <a:cs typeface="Times New Roman" panose="02020603050405020304" pitchFamily="18" charset="0"/>
              </a:rPr>
              <a:t> (ссылаясь на Д. </a:t>
            </a:r>
            <a:r>
              <a:rPr lang="ru-RU" dirty="0" err="1" smtClean="0">
                <a:latin typeface="Times New Roman" panose="02020603050405020304" pitchFamily="18" charset="0"/>
                <a:cs typeface="Times New Roman" panose="02020603050405020304" pitchFamily="18" charset="0"/>
              </a:rPr>
              <a:t>МакГрегора</a:t>
            </a:r>
            <a:r>
              <a:rPr lang="ru-RU" dirty="0" smtClean="0">
                <a:latin typeface="Times New Roman" panose="02020603050405020304" pitchFamily="18" charset="0"/>
                <a:cs typeface="Times New Roman" panose="02020603050405020304" pitchFamily="18" charset="0"/>
              </a:rPr>
              <a:t> и А. </a:t>
            </a:r>
            <a:r>
              <a:rPr lang="ru-RU" dirty="0" err="1" smtClean="0">
                <a:latin typeface="Times New Roman" panose="02020603050405020304" pitchFamily="18" charset="0"/>
                <a:cs typeface="Times New Roman" panose="02020603050405020304" pitchFamily="18" charset="0"/>
              </a:rPr>
              <a:t>Маслоу</a:t>
            </a:r>
            <a:r>
              <a:rPr lang="ru-RU" dirty="0" smtClean="0">
                <a:latin typeface="Times New Roman" panose="02020603050405020304" pitchFamily="18" charset="0"/>
                <a:cs typeface="Times New Roman" panose="02020603050405020304" pitchFamily="18" charset="0"/>
              </a:rPr>
              <a:t>) выделяет следующую иерархию потребностей индивида: </a:t>
            </a:r>
            <a:r>
              <a:rPr lang="ru-RU" i="1" dirty="0" smtClean="0">
                <a:latin typeface="Times New Roman" panose="02020603050405020304" pitchFamily="18" charset="0"/>
                <a:cs typeface="Times New Roman" panose="02020603050405020304" pitchFamily="18" charset="0"/>
              </a:rPr>
              <a:t>первый уровень – физиологический, т. е. потребности питаться, одеваться, иметь жилье и т. д., эти потребности удовлетворяются в первую очередь; на втором уровне – потребности, дающие индивиду относительную независимость от окружения; к третьему уровню относятся различные социальные потребности в принадлежности к каким-либо социальным группам, поиск признания, ассоциации с другими индивидами; четвертый уровень охватывает так называемые эгоистические потребности, которые бывают двух видов: в уважении к себе, знаниях, компетенции и потребности в положении, репутации; наконец, пятый уровень характеризует «высшие» потребности в самовыражении, самоутверждении (интеллектуальное развитие, творчество и т. д.).</a:t>
            </a:r>
          </a:p>
          <a:p>
            <a:pPr algn="just"/>
            <a:r>
              <a:rPr lang="ru-RU" b="1" dirty="0" smtClean="0">
                <a:latin typeface="Times New Roman" panose="02020603050405020304" pitchFamily="18" charset="0"/>
                <a:cs typeface="Times New Roman" panose="02020603050405020304" pitchFamily="18" charset="0"/>
              </a:rPr>
              <a:t>Формальная организация</a:t>
            </a:r>
            <a:r>
              <a:rPr lang="ru-RU" dirty="0" smtClean="0">
                <a:latin typeface="Times New Roman" panose="02020603050405020304" pitchFamily="18" charset="0"/>
                <a:cs typeface="Times New Roman" panose="02020603050405020304" pitchFamily="18" charset="0"/>
              </a:rPr>
              <a:t>, естественно, ориентируется прежде всего на удовлетворение главных, основных потребностей своих членов, без чего невозможно их включение в организацию. Что же касается потребностей «более высоких», то здесь ее возможности крайне ограничены. Предоставляя индивиду некоторое место в служебной иерархии, ставя в зависимость от его решений деятельность других, закрепляя это в известных символах (звание, должность и пр.), как отношение руководства – подчинения, формальная организация дает, конечно, вместе с этим статусом и определенное признание со своей стороны и повышает шансы на признание другими. Такой статус дает также индивиду больше возможностей для самоутверждения, собственного развития, перспективы и т. д.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7811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7564"/>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Однако заметим здесь два обстоятельства: во-первых, формальная организация может дать соответствующий притязаниям статус лишь явному меньшинству членов организации, во-вторых, любое, даже очень высокое место на лестнице формальной иерархии не удовлетворяет само по себе все разнообразие потребностей индивида. Да это и не предусматривается, не преследуется программой. Некоторые из своих потребностей индивид может удовлетворить только через посредство других индивидов, т. е. в общении.</a:t>
            </a:r>
          </a:p>
          <a:p>
            <a:pPr algn="just"/>
            <a:r>
              <a:rPr lang="ru-RU" dirty="0" smtClean="0">
                <a:latin typeface="Times New Roman" panose="02020603050405020304" pitchFamily="18" charset="0"/>
                <a:cs typeface="Times New Roman" panose="02020603050405020304" pitchFamily="18" charset="0"/>
              </a:rPr>
              <a:t>Такова природа самих этих потребностей: уважение, признание можно получить только в глазах окружающих людей в продолжительном контакте с ними. Очевидно, что это потребности социальные. И если формальная организация не задает это вместе с должностью, то поиск оказывается возможным в неформальной сфере.</a:t>
            </a:r>
          </a:p>
          <a:p>
            <a:pPr algn="just"/>
            <a:r>
              <a:rPr lang="ru-RU" dirty="0" smtClean="0">
                <a:latin typeface="Times New Roman" panose="02020603050405020304" pitchFamily="18" charset="0"/>
                <a:cs typeface="Times New Roman" panose="02020603050405020304" pitchFamily="18" charset="0"/>
              </a:rPr>
              <a:t>Но даже если формальная организация предписывает, программирует, предусматривает в своей структуре удовлетворение этих потребностей на определенных условиях, это еще не означает их актуальности, это всего лишь благоприятствующая возможность. От возможности до действительности путь лежит через непосредственные отношения с окружающими, подчиненными и т. д. Разнообразие же их, как уже говорилось, формализовать нельзя. Реальное распределение, скажем, признания индивида, как показывают многие социометрические исследования, наблюдения и т. д., часто значительно отличается от формального, а это увеличивает зависимость индивидов от неформальных отношений. Поэтому так или иначе необходимость в удовлетворении ряда своих потребностей, в особенности социальных (в общении, признании, принадлежности), в условиях организации приводит членов последней к образованию социально-психологической общности. Единственное средство удовлетворить социальные потребности – другие люди. Иначе говоря, стремление к общению реализуется человеком в различных группах – производственных, семейных, товарищеских и т. д. Силу указанных потребностей люди оценили давно. Еще в древности человека наказывали отказом в общении, а одиночное заключение считалось особенно суровым.</a:t>
            </a:r>
          </a:p>
          <a:p>
            <a:pPr algn="just"/>
            <a:r>
              <a:rPr lang="ru-RU" dirty="0" smtClean="0">
                <a:latin typeface="Times New Roman" panose="02020603050405020304" pitchFamily="18" charset="0"/>
                <a:cs typeface="Times New Roman" panose="02020603050405020304" pitchFamily="18" charset="0"/>
              </a:rPr>
              <a:t>Механизм общения включает в себя еще один важный элемент: же-лая удовлетворить свои социальные потребности в рамках группы, человек попадает в зависимость от нее; группа в состоянии контролировать его поведение. В ее распоряжении ряд средств воздействия: осуждение, моральная изоляция и др. Группа стихийно формирует собственные нормы поведения, следовать которым должен каждый ее участник.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4196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26156"/>
            <a:ext cx="12191999"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Причинами этого могут также быть различные напряжения внутри организации, вызывающие размежевание между ее членами, увеличение социальной дистанции между отдельными их слоями, ощущение угрозы у индивидов или групп. Такие напряжения вызывают дезинтеграцию в коллективе и стремление людей заручиться взаимной поддержкой скорее друг у друга, чем у организации в целом. Кроме того, здесь имеет большое значение совпадение мнений, взглядов по различным вопросам, а также взаимные симпатии, антипатии и т.д. При этом благоприятствующими, стимулирующими обстоятельствами могут быть различные факторы социальной дифференциации, как порождаемые самой организацией (разделение по уровням, подразделениям и т.д.), так и привносимые в организацию из более широкой среды (этические, возрастные и др.). К этим же обстоятельствам следует отнести и функционирование </a:t>
            </a:r>
            <a:r>
              <a:rPr lang="ru-RU" dirty="0" err="1" smtClean="0">
                <a:latin typeface="Times New Roman" panose="02020603050405020304" pitchFamily="18" charset="0"/>
                <a:cs typeface="Times New Roman" panose="02020603050405020304" pitchFamily="18" charset="0"/>
              </a:rPr>
              <a:t>внеформальной</a:t>
            </a:r>
            <a:r>
              <a:rPr lang="ru-RU" dirty="0" smtClean="0">
                <a:latin typeface="Times New Roman" panose="02020603050405020304" pitchFamily="18" charset="0"/>
                <a:cs typeface="Times New Roman" panose="02020603050405020304" pitchFamily="18" charset="0"/>
              </a:rPr>
              <a:t> организации, которая делает кон-такты более интенсивными и близкими.</a:t>
            </a:r>
          </a:p>
          <a:p>
            <a:pPr algn="just"/>
            <a:r>
              <a:rPr lang="ru-RU" b="1" dirty="0" smtClean="0">
                <a:latin typeface="Times New Roman" panose="02020603050405020304" pitchFamily="18" charset="0"/>
                <a:cs typeface="Times New Roman" panose="02020603050405020304" pitchFamily="18" charset="0"/>
              </a:rPr>
              <a:t>Социально-психологическая организация</a:t>
            </a:r>
            <a:r>
              <a:rPr lang="ru-RU" dirty="0" smtClean="0">
                <a:latin typeface="Times New Roman" panose="02020603050405020304" pitchFamily="18" charset="0"/>
                <a:cs typeface="Times New Roman" panose="02020603050405020304" pitchFamily="18" charset="0"/>
              </a:rPr>
              <a:t>, как известно, выражается в возникновении как отдельных двусторонних контактов, так и целых групп. Строго говоря, двусторонние отношения здесь можно рассматривать как частный случай группы, тем более что они имеют тенденцию перерастать в таковые или включаться в их структуру. Такие неформальные группы объединяют небольшой контингент людей, стихийно установивших и сравнительно долго поддерживающих между собой непосредственные («лицом к лицу») связи, объединенных взаимным интересом, а также осознающих или выделяющих себя как специфическую социальность. Предельная численность этой группы определяется возможностями под-держания непосредственных, личных контактов; по данным большинства исследователей, от трех до десяти человек. Следует добавить, что такую группу характеризует и определенная социально-психологическая общность: чувство солидарности, взаимного доверия, общей судьбы и т. д. Границы ее могут совпадать с формальными или отличаться от них, включать членов нескольких подразделений организации, разбивать последние на неформальные подгруппы или же функционировать за пределами организации вообще (дружеские компании, складывающиеся на основе общих привычек, взглядов, любительских интересов).</a:t>
            </a:r>
          </a:p>
          <a:p>
            <a:pPr algn="just"/>
            <a:r>
              <a:rPr lang="ru-RU" dirty="0" smtClean="0">
                <a:latin typeface="Times New Roman" panose="02020603050405020304" pitchFamily="18" charset="0"/>
                <a:cs typeface="Times New Roman" panose="02020603050405020304" pitchFamily="18" charset="0"/>
              </a:rPr>
              <a:t>Та или иная степень внутреннего единства, спаянность группы, конечно, не снимает проблемы ее внутренней дифференциации. Напротив, члены группы, вовлеченные в ее деятельность, различаются по типу групповой принадлежности: вследствие своей большой заинтересованности, активности, личных способностей некоторые из них могут оказывать боль-шее влияние на дела группы и пользоваться поэтому большим признанием, чем другие, более пассивные, менее втянутые в жизнь группы.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9504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22829"/>
            <a:ext cx="12192000" cy="7017306"/>
          </a:xfrm>
          <a:prstGeom prst="rect">
            <a:avLst/>
          </a:prstGeom>
        </p:spPr>
        <p:txBody>
          <a:bodyPr wrap="square">
            <a:spAutoFit/>
          </a:bodyPr>
          <a:lstStyle/>
          <a:p>
            <a:r>
              <a:rPr lang="ru-RU" dirty="0" smtClean="0">
                <a:latin typeface="Times New Roman" panose="02020603050405020304" pitchFamily="18" charset="0"/>
                <a:cs typeface="Times New Roman" panose="02020603050405020304" pitchFamily="18" charset="0"/>
              </a:rPr>
              <a:t>Степень признания вызывает также и соответствующие ожидания по отношению к данному индивиду как члену группы со стороны остальных. Так образуется его неформальный статус. К примеру, это может быть статус лидера группы, определяющий его ведущую роль в делах группы.</a:t>
            </a:r>
          </a:p>
          <a:p>
            <a:pPr algn="just"/>
            <a:r>
              <a:rPr lang="ru-RU" dirty="0" smtClean="0">
                <a:latin typeface="Times New Roman" panose="02020603050405020304" pitchFamily="18" charset="0"/>
                <a:cs typeface="Times New Roman" panose="02020603050405020304" pitchFamily="18" charset="0"/>
              </a:rPr>
              <a:t>Различие может проходить также и по характеру </a:t>
            </a:r>
            <a:r>
              <a:rPr lang="ru-RU" dirty="0" err="1" smtClean="0">
                <a:latin typeface="Times New Roman" panose="02020603050405020304" pitchFamily="18" charset="0"/>
                <a:cs typeface="Times New Roman" panose="02020603050405020304" pitchFamily="18" charset="0"/>
              </a:rPr>
              <a:t>межличных</a:t>
            </a:r>
            <a:r>
              <a:rPr lang="ru-RU" dirty="0" smtClean="0">
                <a:latin typeface="Times New Roman" panose="02020603050405020304" pitchFamily="18" charset="0"/>
                <a:cs typeface="Times New Roman" panose="02020603050405020304" pitchFamily="18" charset="0"/>
              </a:rPr>
              <a:t> отношений: обоюдные привязанности или только односторонние («асимметричные»), по степени прочности связей, положительные, негативные и т. д. Кроме того, группа может подвергаться дополнительной структуризации на подгруппы; при значительном увеличении численности группы, когда непосредственный («лицом к лицу») контакт всех членов становится затруднительным, обычно образуется вторичное объединение такого же собственно неформального порядка, в котором делегированы нормы, статусы, интересы первичных групп. Вторичные группы менее стабильны, труднее обнаруживаются.</a:t>
            </a:r>
          </a:p>
          <a:p>
            <a:pPr algn="just"/>
            <a:r>
              <a:rPr lang="ru-RU" dirty="0" smtClean="0">
                <a:latin typeface="Times New Roman" panose="02020603050405020304" pitchFamily="18" charset="0"/>
                <a:cs typeface="Times New Roman" panose="02020603050405020304" pitchFamily="18" charset="0"/>
              </a:rPr>
              <a:t>Группа вырабатывает в своей среде определенные нормы поведения, совокупность которых создает определенный режим внутри группы, требующий приверженности, лояльности каждого члена, что является важным условием существования самой группы. Благодаря этому группа может выступать в качестве средства социального контроля. Это обнаруживается в различных способах воздействия ее на личность: через внушение определенных социальных установок, жизненных ценностей, влияние на трудовую мотивацию и т. д.; так, более старшие и опытные рабочие играют, иногда не ставя себе такой цели, воспитательную роль по отношению к новичкам. Отклонение от этих норм какого-то члена группы вызывает со стороны последней меры ответного воздействия (презрение, изоляция, осуждение и т. д.). Таким образом, малые первичные группы социально-психологического характера формируют внутри себя относительно самостоятельную </a:t>
            </a:r>
            <a:r>
              <a:rPr lang="ru-RU" dirty="0" err="1" smtClean="0">
                <a:latin typeface="Times New Roman" panose="02020603050405020304" pitchFamily="18" charset="0"/>
                <a:cs typeface="Times New Roman" panose="02020603050405020304" pitchFamily="18" charset="0"/>
              </a:rPr>
              <a:t>микрокультуру</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В то же время такая группа, в соответствии с данными многих </a:t>
            </a:r>
            <a:r>
              <a:rPr lang="ru-RU" dirty="0" err="1" smtClean="0">
                <a:latin typeface="Times New Roman" panose="02020603050405020304" pitchFamily="18" charset="0"/>
                <a:cs typeface="Times New Roman" panose="02020603050405020304" pitchFamily="18" charset="0"/>
              </a:rPr>
              <a:t>ис</a:t>
            </a:r>
            <a:r>
              <a:rPr lang="ru-RU" dirty="0" smtClean="0">
                <a:latin typeface="Times New Roman" panose="02020603050405020304" pitchFamily="18" charset="0"/>
                <a:cs typeface="Times New Roman" panose="02020603050405020304" pitchFamily="18" charset="0"/>
              </a:rPr>
              <a:t>-следований, представляет собой самоорганизующуюся систему. </a:t>
            </a:r>
          </a:p>
          <a:p>
            <a:pPr algn="just"/>
            <a:r>
              <a:rPr lang="ru-RU" dirty="0" smtClean="0">
                <a:latin typeface="Times New Roman" panose="02020603050405020304" pitchFamily="18" charset="0"/>
                <a:cs typeface="Times New Roman" panose="02020603050405020304" pitchFamily="18" charset="0"/>
              </a:rPr>
              <a:t>В качестве элементов социальной самоорганизации социально-психологического характера можно выделить три фактора: лидерство, престиж и </a:t>
            </a:r>
            <a:r>
              <a:rPr lang="ru-RU" dirty="0" err="1" smtClean="0">
                <a:latin typeface="Times New Roman" panose="02020603050405020304" pitchFamily="18" charset="0"/>
                <a:cs typeface="Times New Roman" panose="02020603050405020304" pitchFamily="18" charset="0"/>
              </a:rPr>
              <a:t>сентименты</a:t>
            </a:r>
            <a:r>
              <a:rPr lang="ru-RU" dirty="0" smtClean="0">
                <a:latin typeface="Times New Roman" panose="02020603050405020304" pitchFamily="18" charset="0"/>
                <a:cs typeface="Times New Roman" panose="02020603050405020304" pitchFamily="18" charset="0"/>
              </a:rPr>
              <a:t>. Под лидерством в социальной психологии понимается не столько совокупность личностных особенностей отдельного индивида, сколько функция социальной среды, ее первично-организационное свойство персонифицировать инициативу; это подтверждается тем, что тот или иной тип лидера или даже те или иные качества его варьируют в зависимо-</a:t>
            </a:r>
            <a:r>
              <a:rPr lang="ru-RU" dirty="0" err="1" smtClean="0">
                <a:latin typeface="Times New Roman" panose="02020603050405020304" pitchFamily="18" charset="0"/>
                <a:cs typeface="Times New Roman" panose="02020603050405020304" pitchFamily="18" charset="0"/>
              </a:rPr>
              <a:t>сти</a:t>
            </a:r>
            <a:r>
              <a:rPr lang="ru-RU" dirty="0" smtClean="0">
                <a:latin typeface="Times New Roman" panose="02020603050405020304" pitchFamily="18" charset="0"/>
                <a:cs typeface="Times New Roman" panose="02020603050405020304" pitchFamily="18" charset="0"/>
              </a:rPr>
              <a:t> от характера группы и особенностей ее деятельности.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102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Тем не менее личность лидера обладает относительной самостоятельностью в отношениях со средой, причем эта самостоятельность может гипертрофироваться. Последнее объясняет появление так называемого негативного лидерства, когда группа становится средством осуществления целей лидера в ущерб собственным. Исследователи по-разному подходят к типологии лидерства. А. Э. </a:t>
            </a:r>
            <a:r>
              <a:rPr lang="ru-RU" dirty="0" err="1" smtClean="0">
                <a:latin typeface="Times New Roman" panose="02020603050405020304" pitchFamily="18" charset="0"/>
                <a:cs typeface="Times New Roman" panose="02020603050405020304" pitchFamily="18" charset="0"/>
              </a:rPr>
              <a:t>Этциони</a:t>
            </a:r>
            <a:r>
              <a:rPr lang="ru-RU" dirty="0" smtClean="0">
                <a:latin typeface="Times New Roman" panose="02020603050405020304" pitchFamily="18" charset="0"/>
                <a:cs typeface="Times New Roman" panose="02020603050405020304" pitchFamily="18" charset="0"/>
              </a:rPr>
              <a:t>, например, наряду с формальным и неформальным выделяет также инструментальный тип лидерства (ориентирующий сугубо на групповых задач, бескомпромиссный) и экспрессивный тип («социально-эмоциональный», подчеркивающий солидарность). Явление лидерства, таким образом, представляет собой обоюдосторонний процесс: с одной стороны, признание средой определенного носителя своей активности (вызванное, конечно, потребностью в) и соответствующие этому ожидания, с другой – способность индивида к адекватному выражению групповых ценностей, влиянию его на окружающую среду и принятию на себя ответственности за коллективные действия. Следовательно, роль лидера не сводится к соответствию ожиданиям среды, он и воздействует на нее, т. е. лидерство выступает и как фак-тор самоуправления.</a:t>
            </a:r>
          </a:p>
          <a:p>
            <a:pPr algn="just"/>
            <a:r>
              <a:rPr lang="ru-RU" dirty="0" smtClean="0">
                <a:latin typeface="Times New Roman" panose="02020603050405020304" pitchFamily="18" charset="0"/>
                <a:cs typeface="Times New Roman" panose="02020603050405020304" pitchFamily="18" charset="0"/>
              </a:rPr>
              <a:t>Престиж также рассматривается как элемент </a:t>
            </a:r>
            <a:r>
              <a:rPr lang="ru-RU" dirty="0" err="1" smtClean="0">
                <a:latin typeface="Times New Roman" panose="02020603050405020304" pitchFamily="18" charset="0"/>
                <a:cs typeface="Times New Roman" panose="02020603050405020304" pitchFamily="18" charset="0"/>
              </a:rPr>
              <a:t>межличных</a:t>
            </a:r>
            <a:r>
              <a:rPr lang="ru-RU" dirty="0" smtClean="0">
                <a:latin typeface="Times New Roman" panose="02020603050405020304" pitchFamily="18" charset="0"/>
                <a:cs typeface="Times New Roman" panose="02020603050405020304" pitchFamily="18" charset="0"/>
              </a:rPr>
              <a:t> отношений, он выступает в виде шкалы признаний, которыми социальная среда наделяет каждого из своих членов. В соответствии с уровнями, занимаемыми ими по этой шкале, люди распределяются на ряд социальных позиций, каждой из которых присущи свои нормы поведения и ожидания других индивидов. Основу отношений престижа составляют ценности, исповедуемые данной </a:t>
            </a:r>
            <a:r>
              <a:rPr lang="ru-RU" dirty="0" err="1" smtClean="0">
                <a:latin typeface="Times New Roman" panose="02020603050405020304" pitchFamily="18" charset="0"/>
                <a:cs typeface="Times New Roman" panose="02020603050405020304" pitchFamily="18" charset="0"/>
              </a:rPr>
              <a:t>микрокультурой</a:t>
            </a:r>
            <a:r>
              <a:rPr lang="ru-RU" dirty="0" smtClean="0">
                <a:latin typeface="Times New Roman" panose="02020603050405020304" pitchFamily="18" charset="0"/>
                <a:cs typeface="Times New Roman" panose="02020603050405020304" pitchFamily="18" charset="0"/>
              </a:rPr>
              <a:t>: характер труда, власть, личные качества и т. д. В </a:t>
            </a:r>
            <a:r>
              <a:rPr lang="ru-RU" dirty="0" err="1" smtClean="0">
                <a:latin typeface="Times New Roman" panose="02020603050405020304" pitchFamily="18" charset="0"/>
                <a:cs typeface="Times New Roman" panose="02020603050405020304" pitchFamily="18" charset="0"/>
              </a:rPr>
              <a:t>хотторнских</a:t>
            </a:r>
            <a:r>
              <a:rPr lang="ru-RU" dirty="0" smtClean="0">
                <a:latin typeface="Times New Roman" panose="02020603050405020304" pitchFamily="18" charset="0"/>
                <a:cs typeface="Times New Roman" panose="02020603050405020304" pitchFamily="18" charset="0"/>
              </a:rPr>
              <a:t> исследованиях, например, среди рабочих экспериментальной комнаты наиболее престижной считалась специальность сборщика, и это служило заметным фактором внутригрупповой дифференциации, а получение места сборщика рассматривалось так же, как продвижение по социальной лестнице, даже если зарплата не менялась. Определенная социальная позиция не закрепляется за индивидом навсегда, так как последний может передвигаться по шкале престижа либо сама шкала может изменяться вследствие, например, перегруппировки ценностей. Высшая позиция этой шкалы – «лидер». «Социологи различают три вида престижа, – пишет, например, польский социолог А. </a:t>
            </a:r>
            <a:r>
              <a:rPr lang="ru-RU" dirty="0" err="1" smtClean="0">
                <a:latin typeface="Times New Roman" panose="02020603050405020304" pitchFamily="18" charset="0"/>
                <a:cs typeface="Times New Roman" panose="02020603050405020304" pitchFamily="18" charset="0"/>
              </a:rPr>
              <a:t>Сарапата</a:t>
            </a:r>
            <a:r>
              <a:rPr lang="ru-RU" dirty="0" smtClean="0">
                <a:latin typeface="Times New Roman" panose="02020603050405020304" pitchFamily="18" charset="0"/>
                <a:cs typeface="Times New Roman" panose="02020603050405020304" pitchFamily="18" charset="0"/>
              </a:rPr>
              <a:t>, – личный, функциональный и позиционный. Личный престиж вытекает из оценки индивидуальных черт того или иного индивида, известного оценивающему, и выступает в группах с преимущественной личной связью. Функциональный престиж опирается... на оценку положения, занимаемого индивидом в организационной иерархии. Позиционный престиж является результатом обобщающей и синтетической оценки...».</a:t>
            </a:r>
          </a:p>
        </p:txBody>
      </p:sp>
    </p:spTree>
    <p:extLst>
      <p:ext uri="{BB962C8B-B14F-4D97-AF65-F5344CB8AC3E}">
        <p14:creationId xmlns:p14="http://schemas.microsoft.com/office/powerpoint/2010/main" val="3342389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171194"/>
          </a:xfrm>
          <a:prstGeom prst="rect">
            <a:avLst/>
          </a:prstGeom>
        </p:spPr>
        <p:txBody>
          <a:bodyPr wrap="square">
            <a:spAutoFit/>
          </a:bodyPr>
          <a:lstStyle/>
          <a:p>
            <a:pPr algn="just"/>
            <a:r>
              <a:rPr lang="ru-RU" sz="2000" b="1" dirty="0" smtClean="0">
                <a:latin typeface="Times New Roman" panose="02020603050405020304" pitchFamily="18" charset="0"/>
                <a:cs typeface="Times New Roman" panose="02020603050405020304" pitchFamily="18" charset="0"/>
              </a:rPr>
              <a:t>Социально-психологическая структура </a:t>
            </a:r>
            <a:r>
              <a:rPr lang="ru-RU" sz="2000" dirty="0" smtClean="0">
                <a:latin typeface="Times New Roman" panose="02020603050405020304" pitchFamily="18" charset="0"/>
                <a:cs typeface="Times New Roman" panose="02020603050405020304" pitchFamily="18" charset="0"/>
              </a:rPr>
              <a:t>вносит наряду с </a:t>
            </a:r>
            <a:r>
              <a:rPr lang="ru-RU" sz="2000" dirty="0" err="1" smtClean="0">
                <a:latin typeface="Times New Roman" panose="02020603050405020304" pitchFamily="18" charset="0"/>
                <a:cs typeface="Times New Roman" panose="02020603050405020304" pitchFamily="18" charset="0"/>
              </a:rPr>
              <a:t>внеформальной</a:t>
            </a:r>
            <a:r>
              <a:rPr lang="ru-RU" sz="2000" dirty="0" smtClean="0">
                <a:latin typeface="Times New Roman" panose="02020603050405020304" pitchFamily="18" charset="0"/>
                <a:cs typeface="Times New Roman" panose="02020603050405020304" pitchFamily="18" charset="0"/>
              </a:rPr>
              <a:t> новое раздвоение организации, в частности по «шкале престижа», на которой каждый работник занимает деление в соответствии со степенью его признания группой. </a:t>
            </a:r>
          </a:p>
          <a:p>
            <a:pPr algn="just"/>
            <a:r>
              <a:rPr lang="ru-RU" sz="2000" dirty="0" smtClean="0">
                <a:latin typeface="Times New Roman" panose="02020603050405020304" pitchFamily="18" charset="0"/>
                <a:cs typeface="Times New Roman" panose="02020603050405020304" pitchFamily="18" charset="0"/>
              </a:rPr>
              <a:t>Под </a:t>
            </a:r>
            <a:r>
              <a:rPr lang="ru-RU" sz="2000" dirty="0" err="1" smtClean="0">
                <a:latin typeface="Times New Roman" panose="02020603050405020304" pitchFamily="18" charset="0"/>
                <a:cs typeface="Times New Roman" panose="02020603050405020304" pitchFamily="18" charset="0"/>
              </a:rPr>
              <a:t>сентиментами</a:t>
            </a:r>
            <a:r>
              <a:rPr lang="ru-RU" sz="2000" dirty="0" smtClean="0">
                <a:latin typeface="Times New Roman" panose="02020603050405020304" pitchFamily="18" charset="0"/>
                <a:cs typeface="Times New Roman" panose="02020603050405020304" pitchFamily="18" charset="0"/>
              </a:rPr>
              <a:t> обычно понимается первичная форма взаимной избирательности индивидов. Они выступают в виде симпатий, привязанностей и т. д. (позитивные) и неприязни, антипатии и т. д. (негативные). Этой категории значительное внимание уделяет Дж. </a:t>
            </a:r>
            <a:r>
              <a:rPr lang="ru-RU" sz="2000" dirty="0" err="1" smtClean="0">
                <a:latin typeface="Times New Roman" panose="02020603050405020304" pitchFamily="18" charset="0"/>
                <a:cs typeface="Times New Roman" panose="02020603050405020304" pitchFamily="18" charset="0"/>
              </a:rPr>
              <a:t>Хоумэнс</a:t>
            </a:r>
            <a:r>
              <a:rPr lang="ru-RU" sz="2000" dirty="0" smtClean="0">
                <a:latin typeface="Times New Roman" panose="02020603050405020304" pitchFamily="18" charset="0"/>
                <a:cs typeface="Times New Roman" panose="02020603050405020304" pitchFamily="18" charset="0"/>
              </a:rPr>
              <a:t>, который рассматривает </a:t>
            </a:r>
            <a:r>
              <a:rPr lang="ru-RU" sz="2000" dirty="0" err="1" smtClean="0">
                <a:latin typeface="Times New Roman" panose="02020603050405020304" pitchFamily="18" charset="0"/>
                <a:cs typeface="Times New Roman" panose="02020603050405020304" pitchFamily="18" charset="0"/>
              </a:rPr>
              <a:t>сентименты</a:t>
            </a:r>
            <a:r>
              <a:rPr lang="ru-RU" sz="2000" dirty="0" smtClean="0">
                <a:latin typeface="Times New Roman" panose="02020603050405020304" pitchFamily="18" charset="0"/>
                <a:cs typeface="Times New Roman" panose="02020603050405020304" pitchFamily="18" charset="0"/>
              </a:rPr>
              <a:t> в числе двух других элементов группового поведения (наряду с действием и взаимодействием). По поводу значения сен-</a:t>
            </a:r>
            <a:r>
              <a:rPr lang="ru-RU" sz="2000" dirty="0" err="1" smtClean="0">
                <a:latin typeface="Times New Roman" panose="02020603050405020304" pitchFamily="18" charset="0"/>
                <a:cs typeface="Times New Roman" panose="02020603050405020304" pitchFamily="18" charset="0"/>
              </a:rPr>
              <a:t>тиментов</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Хоумэнс</a:t>
            </a:r>
            <a:r>
              <a:rPr lang="ru-RU" sz="2000" dirty="0" smtClean="0">
                <a:latin typeface="Times New Roman" panose="02020603050405020304" pitchFamily="18" charset="0"/>
                <a:cs typeface="Times New Roman" panose="02020603050405020304" pitchFamily="18" charset="0"/>
              </a:rPr>
              <a:t> строит некоторые, представляющие интерес гипотезы типа: если частота взаимодействия между двумя или более индивидами возрастает, степень их привязанности друг к другу также возрастает, и на-оборот: если между индивидами А и Б существуют положительные </a:t>
            </a:r>
            <a:r>
              <a:rPr lang="ru-RU" sz="2000" dirty="0" err="1" smtClean="0">
                <a:latin typeface="Times New Roman" panose="02020603050405020304" pitchFamily="18" charset="0"/>
                <a:cs typeface="Times New Roman" panose="02020603050405020304" pitchFamily="18" charset="0"/>
              </a:rPr>
              <a:t>сентименты</a:t>
            </a:r>
            <a:r>
              <a:rPr lang="ru-RU" sz="2000" dirty="0" smtClean="0">
                <a:latin typeface="Times New Roman" panose="02020603050405020304" pitchFamily="18" charset="0"/>
                <a:cs typeface="Times New Roman" panose="02020603050405020304" pitchFamily="18" charset="0"/>
              </a:rPr>
              <a:t> и положительны они между Б и С, то также и </a:t>
            </a:r>
            <a:r>
              <a:rPr lang="ru-RU" sz="2000" dirty="0" err="1" smtClean="0">
                <a:latin typeface="Times New Roman" panose="02020603050405020304" pitchFamily="18" charset="0"/>
                <a:cs typeface="Times New Roman" panose="02020603050405020304" pitchFamily="18" charset="0"/>
              </a:rPr>
              <a:t>сентименты</a:t>
            </a:r>
            <a:r>
              <a:rPr lang="ru-RU" sz="2000" dirty="0" smtClean="0">
                <a:latin typeface="Times New Roman" panose="02020603050405020304" pitchFamily="18" charset="0"/>
                <a:cs typeface="Times New Roman" panose="02020603050405020304" pitchFamily="18" charset="0"/>
              </a:rPr>
              <a:t> между А и С будут тяготеть к положительным; индивиды, испытывающие чувства привязанности друг к другу, будут стремиться выражать эти чувства в действиях сверх и помимо предписанных, что еще больше усилит эти чувства. Эти гипотезы, основанные на материалах многих исследований, свидетельствуют, на наш взгляд, в пользу подтверждения первично-организационных свойств </a:t>
            </a:r>
            <a:r>
              <a:rPr lang="ru-RU" sz="2000" dirty="0" err="1" smtClean="0">
                <a:latin typeface="Times New Roman" panose="02020603050405020304" pitchFamily="18" charset="0"/>
                <a:cs typeface="Times New Roman" panose="02020603050405020304" pitchFamily="18" charset="0"/>
              </a:rPr>
              <a:t>сентиментов</a:t>
            </a:r>
            <a:r>
              <a:rPr lang="ru-RU" sz="2000" dirty="0" smtClean="0">
                <a:latin typeface="Times New Roman" panose="02020603050405020304" pitchFamily="18" charset="0"/>
                <a:cs typeface="Times New Roman" panose="02020603050405020304" pitchFamily="18" charset="0"/>
              </a:rPr>
              <a:t>.</a:t>
            </a:r>
          </a:p>
          <a:p>
            <a:pPr algn="just"/>
            <a:r>
              <a:rPr lang="ru-RU" sz="2000" dirty="0" smtClean="0">
                <a:latin typeface="Times New Roman" panose="02020603050405020304" pitchFamily="18" charset="0"/>
                <a:cs typeface="Times New Roman" panose="02020603050405020304" pitchFamily="18" charset="0"/>
              </a:rPr>
              <a:t>Именно перечисленные выше три элемента и составляют механизм социально-психологической самоорганизации. Эти элементы межчеловеческих отношений можно определить не только первичными, но и «вечными» факторами социальной дифференциации и </a:t>
            </a:r>
            <a:r>
              <a:rPr lang="ru-RU" sz="2000" dirty="0" err="1" smtClean="0">
                <a:latin typeface="Times New Roman" panose="02020603050405020304" pitchFamily="18" charset="0"/>
                <a:cs typeface="Times New Roman" panose="02020603050405020304" pitchFamily="18" charset="0"/>
              </a:rPr>
              <a:t>структурализации</a:t>
            </a:r>
            <a:r>
              <a:rPr lang="ru-RU" sz="2000" dirty="0" smtClean="0">
                <a:latin typeface="Times New Roman" panose="02020603050405020304" pitchFamily="18" charset="0"/>
                <a:cs typeface="Times New Roman" panose="02020603050405020304" pitchFamily="18" charset="0"/>
              </a:rPr>
              <a:t>. Поэтому ни одна самая тотальная и самая доскональная формальная организация не может избежать их, и принципиально невозможно существование абсолютно эгалитарной социальной системы. Нередко, однако, исследователи рассматривают социально-психологическую организацию без связи ее с более общей социальной организацией – в масштабах предприятия, общества.</a:t>
            </a:r>
          </a:p>
          <a:p>
            <a:pPr algn="just"/>
            <a:endParaRPr lang="ru-RU"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2569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247864"/>
          </a:xfrm>
          <a:prstGeom prst="rect">
            <a:avLst/>
          </a:prstGeom>
        </p:spPr>
        <p:txBody>
          <a:bodyPr wrap="square">
            <a:spAutoFit/>
          </a:bodyPr>
          <a:lstStyle/>
          <a:p>
            <a:pPr algn="just"/>
            <a:r>
              <a:rPr lang="ru-RU" sz="2000" dirty="0" smtClean="0">
                <a:latin typeface="Times New Roman" panose="02020603050405020304" pitchFamily="18" charset="0"/>
                <a:cs typeface="Times New Roman" panose="02020603050405020304" pitchFamily="18" charset="0"/>
              </a:rPr>
              <a:t>Именно перечисленные выше три элемента и составляют механизм социально-психологической самоорганизации. Эти элементы межчеловеческих отношений можно определить не только первичными, но и «вечными» факторами социальной дифференциации и </a:t>
            </a:r>
            <a:r>
              <a:rPr lang="ru-RU" sz="2000" dirty="0" err="1" smtClean="0">
                <a:latin typeface="Times New Roman" panose="02020603050405020304" pitchFamily="18" charset="0"/>
                <a:cs typeface="Times New Roman" panose="02020603050405020304" pitchFamily="18" charset="0"/>
              </a:rPr>
              <a:t>структурализации</a:t>
            </a:r>
            <a:r>
              <a:rPr lang="ru-RU" sz="2000" dirty="0" smtClean="0">
                <a:latin typeface="Times New Roman" panose="02020603050405020304" pitchFamily="18" charset="0"/>
                <a:cs typeface="Times New Roman" panose="02020603050405020304" pitchFamily="18" charset="0"/>
              </a:rPr>
              <a:t>. Поэтому ни одна самая тотальная и самая доскональная формальная организация не может избежать их, и принципиально невозможно существование абсолютно эгалитарной социальной системы. Нередко, однако, исследователи рассматривают социально-психологическую организацию без связи ее с более общей социальной организацией – в масштабах предприятия, общества.</a:t>
            </a:r>
          </a:p>
          <a:p>
            <a:pPr algn="just"/>
            <a:r>
              <a:rPr lang="ru-RU" sz="2000" dirty="0" smtClean="0">
                <a:latin typeface="Times New Roman" panose="02020603050405020304" pitchFamily="18" charset="0"/>
                <a:cs typeface="Times New Roman" panose="02020603050405020304" pitchFamily="18" charset="0"/>
              </a:rPr>
              <a:t>Разумеется, взятые сами по себе, а не как элементы системы, лидерство, престиж и </a:t>
            </a:r>
            <a:r>
              <a:rPr lang="ru-RU" sz="2000" dirty="0" err="1" smtClean="0">
                <a:latin typeface="Times New Roman" panose="02020603050405020304" pitchFamily="18" charset="0"/>
                <a:cs typeface="Times New Roman" panose="02020603050405020304" pitchFamily="18" charset="0"/>
              </a:rPr>
              <a:t>сентименты</a:t>
            </a:r>
            <a:r>
              <a:rPr lang="ru-RU" sz="2000" dirty="0" smtClean="0">
                <a:latin typeface="Times New Roman" panose="02020603050405020304" pitchFamily="18" charset="0"/>
                <a:cs typeface="Times New Roman" panose="02020603050405020304" pitchFamily="18" charset="0"/>
              </a:rPr>
              <a:t> по своей природе представляют собой явления социально-психологические, тем не менее обращение к ним в социологическом анализе вполне правомерно. По-видимому, социальная структура, начинаясь с самых общих категорий – общество, класс, слой, демографическая группа, на самом «низком», первичном уровне в какой-то степе-ни проявляется и в различиях </a:t>
            </a:r>
            <a:r>
              <a:rPr lang="ru-RU" sz="2000" dirty="0" err="1" smtClean="0">
                <a:latin typeface="Times New Roman" panose="02020603050405020304" pitchFamily="18" charset="0"/>
                <a:cs typeface="Times New Roman" panose="02020603050405020304" pitchFamily="18" charset="0"/>
              </a:rPr>
              <a:t>межиндивидуальных</a:t>
            </a:r>
            <a:r>
              <a:rPr lang="ru-RU" sz="2000" dirty="0" smtClean="0">
                <a:latin typeface="Times New Roman" panose="02020603050405020304" pitchFamily="18" charset="0"/>
                <a:cs typeface="Times New Roman" panose="02020603050405020304" pitchFamily="18" charset="0"/>
              </a:rPr>
              <a:t>, описываемых социально-психологическими категориями. О структуре неформальной группы, на наш взгляд, можно говорить и в ином смысле как об отражении более общей социальной структуры, поскольку каждый ее член считается представителем и другой, </a:t>
            </a:r>
            <a:r>
              <a:rPr lang="ru-RU" sz="2000" dirty="0" err="1" smtClean="0">
                <a:latin typeface="Times New Roman" panose="02020603050405020304" pitchFamily="18" charset="0"/>
                <a:cs typeface="Times New Roman" panose="02020603050405020304" pitchFamily="18" charset="0"/>
              </a:rPr>
              <a:t>внеорганизационной</a:t>
            </a:r>
            <a:r>
              <a:rPr lang="ru-RU" sz="2000" dirty="0" smtClean="0">
                <a:latin typeface="Times New Roman" panose="02020603050405020304" pitchFamily="18" charset="0"/>
                <a:cs typeface="Times New Roman" panose="02020603050405020304" pitchFamily="18" charset="0"/>
              </a:rPr>
              <a:t> социальной категории, группы (экономической, демографической, политической и т.д.). При этом очевидно, что на уровне группы это различие обычно непосредственно в «чистом виде» не обнаруживается, а преломляется в других формах, порожденных личностными контактами, которые, конечно же, отличаются от связей более общих социальных структур. Тем не менее методологически неправомерно отрывать анализ первичных социальных процессов от макроструктуры общества, игнорировать взаимосвязь всех его уровней.</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2392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Каждая организационная структура проявляет себя в зависимости от тех условий, в которых функционирует организация. Поэтому о недостатках и достоинствах отдельных типов организационных структур можно говорить только в самом общем плане.</a:t>
            </a:r>
          </a:p>
          <a:p>
            <a:pPr algn="just"/>
            <a:r>
              <a:rPr lang="ru-RU" b="1" dirty="0" smtClean="0">
                <a:latin typeface="Times New Roman" panose="02020603050405020304" pitchFamily="18" charset="0"/>
                <a:cs typeface="Times New Roman" panose="02020603050405020304" pitchFamily="18" charset="0"/>
              </a:rPr>
              <a:t>Для элементарных организационных структур </a:t>
            </a:r>
            <a:r>
              <a:rPr lang="ru-RU" dirty="0" smtClean="0">
                <a:latin typeface="Times New Roman" panose="02020603050405020304" pitchFamily="18" charset="0"/>
                <a:cs typeface="Times New Roman" panose="02020603050405020304" pitchFamily="18" charset="0"/>
              </a:rPr>
              <a:t>характерно то, что они позволяют быстро принимать решения, быстро реагировать на изменения во внешней среде и обеспечивать неформальный подход к мотивированию и контролю деятельности сотрудников. Это, несомненно, дает определенные преимущества организации. В то же время элементарные организационные структуры открывают простор для волюнтаризма руководителя и сосредоточивают его внимание на текущих делах, не давая ему возможности уделять должное внимание будущему.</a:t>
            </a:r>
          </a:p>
          <a:p>
            <a:pPr algn="just"/>
            <a:r>
              <a:rPr lang="ru-RU" b="1" dirty="0" smtClean="0">
                <a:latin typeface="Times New Roman" panose="02020603050405020304" pitchFamily="18" charset="0"/>
                <a:cs typeface="Times New Roman" panose="02020603050405020304" pitchFamily="18" charset="0"/>
              </a:rPr>
              <a:t>Функциональные организационные структуры </a:t>
            </a:r>
            <a:r>
              <a:rPr lang="ru-RU" dirty="0" smtClean="0">
                <a:latin typeface="Times New Roman" panose="02020603050405020304" pitchFamily="18" charset="0"/>
                <a:cs typeface="Times New Roman" panose="02020603050405020304" pitchFamily="18" charset="0"/>
              </a:rPr>
              <a:t>обладают следующими положительными чертами. Во-первых, они позволяют высшему руководству сосредоточиться на стратегических вопросах. Во-вторых, они </a:t>
            </a:r>
            <a:r>
              <a:rPr lang="ru-RU" dirty="0" err="1" smtClean="0">
                <a:latin typeface="Times New Roman" panose="02020603050405020304" pitchFamily="18" charset="0"/>
                <a:cs typeface="Times New Roman" panose="02020603050405020304" pitchFamily="18" charset="0"/>
              </a:rPr>
              <a:t>соз</a:t>
            </a:r>
            <a:r>
              <a:rPr lang="ru-RU" dirty="0" smtClean="0">
                <a:latin typeface="Times New Roman" panose="02020603050405020304" pitchFamily="18" charset="0"/>
                <a:cs typeface="Times New Roman" panose="02020603050405020304" pitchFamily="18" charset="0"/>
              </a:rPr>
              <a:t>-дают условия для достижения высокой эффективности за счет специализации. Недостатком функциональных организационных структур является то, что они, во-первых, приводят к </a:t>
            </a:r>
            <a:r>
              <a:rPr lang="ru-RU" dirty="0" err="1" smtClean="0">
                <a:latin typeface="Times New Roman" panose="02020603050405020304" pitchFamily="18" charset="0"/>
                <a:cs typeface="Times New Roman" panose="02020603050405020304" pitchFamily="18" charset="0"/>
              </a:rPr>
              <a:t>межфункциональным</a:t>
            </a:r>
            <a:r>
              <a:rPr lang="ru-RU" dirty="0" smtClean="0">
                <a:latin typeface="Times New Roman" panose="02020603050405020304" pitchFamily="18" charset="0"/>
                <a:cs typeface="Times New Roman" panose="02020603050405020304" pitchFamily="18" charset="0"/>
              </a:rPr>
              <a:t> конфликтам, во-вторых, затрудняют </a:t>
            </a:r>
            <a:r>
              <a:rPr lang="ru-RU" dirty="0" err="1" smtClean="0">
                <a:latin typeface="Times New Roman" panose="02020603050405020304" pitchFamily="18" charset="0"/>
                <a:cs typeface="Times New Roman" panose="02020603050405020304" pitchFamily="18" charset="0"/>
              </a:rPr>
              <a:t>межфункциональную</a:t>
            </a:r>
            <a:r>
              <a:rPr lang="ru-RU" dirty="0" smtClean="0">
                <a:latin typeface="Times New Roman" panose="02020603050405020304" pitchFamily="18" charset="0"/>
                <a:cs typeface="Times New Roman" panose="02020603050405020304" pitchFamily="18" charset="0"/>
              </a:rPr>
              <a:t> координацию и, в-третьих, ограничивают возможности выращивания в организации менеджеров-</a:t>
            </a:r>
            <a:r>
              <a:rPr lang="ru-RU" dirty="0" err="1" smtClean="0">
                <a:latin typeface="Times New Roman" panose="02020603050405020304" pitchFamily="18" charset="0"/>
                <a:cs typeface="Times New Roman" panose="02020603050405020304" pitchFamily="18" charset="0"/>
              </a:rPr>
              <a:t>дженералистов</a:t>
            </a:r>
            <a:r>
              <a:rPr lang="ru-RU" dirty="0" smtClean="0">
                <a:latin typeface="Times New Roman" panose="02020603050405020304" pitchFamily="18" charset="0"/>
                <a:cs typeface="Times New Roman" panose="02020603050405020304" pitchFamily="18" charset="0"/>
              </a:rPr>
              <a:t>, т. е. менеджеров, способных решать вопросы стратегического управления.</a:t>
            </a:r>
          </a:p>
          <a:p>
            <a:pPr algn="just"/>
            <a:r>
              <a:rPr lang="ru-RU" b="1" dirty="0" smtClean="0">
                <a:latin typeface="Times New Roman" panose="02020603050405020304" pitchFamily="18" charset="0"/>
                <a:cs typeface="Times New Roman" panose="02020603050405020304" pitchFamily="18" charset="0"/>
              </a:rPr>
              <a:t>У </a:t>
            </a:r>
            <a:r>
              <a:rPr lang="ru-RU" b="1" dirty="0" err="1" smtClean="0">
                <a:latin typeface="Times New Roman" panose="02020603050405020304" pitchFamily="18" charset="0"/>
                <a:cs typeface="Times New Roman" panose="02020603050405020304" pitchFamily="18" charset="0"/>
              </a:rPr>
              <a:t>дивизиональных</a:t>
            </a:r>
            <a:r>
              <a:rPr lang="ru-RU" b="1" dirty="0" smtClean="0">
                <a:latin typeface="Times New Roman" panose="02020603050405020304" pitchFamily="18" charset="0"/>
                <a:cs typeface="Times New Roman" panose="02020603050405020304" pitchFamily="18" charset="0"/>
              </a:rPr>
              <a:t> организационных структур </a:t>
            </a:r>
            <a:r>
              <a:rPr lang="ru-RU" dirty="0" smtClean="0">
                <a:latin typeface="Times New Roman" panose="02020603050405020304" pitchFamily="18" charset="0"/>
                <a:cs typeface="Times New Roman" panose="02020603050405020304" pitchFamily="18" charset="0"/>
              </a:rPr>
              <a:t>довольно много достоинств. </a:t>
            </a:r>
            <a:r>
              <a:rPr lang="ru-RU" i="1" dirty="0" smtClean="0">
                <a:latin typeface="Times New Roman" panose="02020603050405020304" pitchFamily="18" charset="0"/>
                <a:cs typeface="Times New Roman" panose="02020603050405020304" pitchFamily="18" charset="0"/>
              </a:rPr>
              <a:t>Во-первых, считается, что они, обеспечивая передачу прав в отделения организации, способствуют увеличению гибкости и адаптивности организации к условиям внешней среды.</a:t>
            </a:r>
            <a:r>
              <a:rPr lang="ru-RU" dirty="0" smtClean="0">
                <a:latin typeface="Times New Roman" panose="02020603050405020304" pitchFamily="18" charset="0"/>
                <a:cs typeface="Times New Roman" panose="02020603050405020304" pitchFamily="18" charset="0"/>
              </a:rPr>
              <a:t> </a:t>
            </a:r>
            <a:r>
              <a:rPr lang="ru-RU" i="1" dirty="0" smtClean="0">
                <a:latin typeface="Times New Roman" panose="02020603050405020304" pitchFamily="18" charset="0"/>
                <a:cs typeface="Times New Roman" panose="02020603050405020304" pitchFamily="18" charset="0"/>
              </a:rPr>
              <a:t>Во-вторых, </a:t>
            </a:r>
            <a:r>
              <a:rPr lang="ru-RU" i="1" dirty="0" err="1" smtClean="0">
                <a:latin typeface="Times New Roman" panose="02020603050405020304" pitchFamily="18" charset="0"/>
                <a:cs typeface="Times New Roman" panose="02020603050405020304" pitchFamily="18" charset="0"/>
              </a:rPr>
              <a:t>дивизиональные</a:t>
            </a:r>
            <a:r>
              <a:rPr lang="ru-RU" i="1" dirty="0" smtClean="0">
                <a:latin typeface="Times New Roman" panose="02020603050405020304" pitchFamily="18" charset="0"/>
                <a:cs typeface="Times New Roman" panose="02020603050405020304" pitchFamily="18" charset="0"/>
              </a:rPr>
              <a:t> структуры полностью освобождают высшее руководство от решения текущих вопросов и дают ему возможность заниматься только стратегически-ми вопросами. В-третьих, с их помощью в организации устанавливается на более низких уровнях зависимость финансового состояния подразделений от результатов их функционирования. В-четвертых, </a:t>
            </a:r>
            <a:r>
              <a:rPr lang="ru-RU" i="1" dirty="0" err="1" smtClean="0">
                <a:latin typeface="Times New Roman" panose="02020603050405020304" pitchFamily="18" charset="0"/>
                <a:cs typeface="Times New Roman" panose="02020603050405020304" pitchFamily="18" charset="0"/>
              </a:rPr>
              <a:t>дивизиональная</a:t>
            </a:r>
            <a:r>
              <a:rPr lang="ru-RU" i="1" dirty="0" smtClean="0">
                <a:latin typeface="Times New Roman" panose="02020603050405020304" pitchFamily="18" charset="0"/>
                <a:cs typeface="Times New Roman" panose="02020603050405020304" pitchFamily="18" charset="0"/>
              </a:rPr>
              <a:t> структура создает условия для формирования в организации менеджеров-</a:t>
            </a:r>
            <a:r>
              <a:rPr lang="ru-RU" i="1" dirty="0" err="1" smtClean="0">
                <a:latin typeface="Times New Roman" panose="02020603050405020304" pitchFamily="18" charset="0"/>
                <a:cs typeface="Times New Roman" panose="02020603050405020304" pitchFamily="18" charset="0"/>
              </a:rPr>
              <a:t>дженералистов</a:t>
            </a:r>
            <a:r>
              <a:rPr lang="ru-RU" i="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К существенным недостаткам </a:t>
            </a:r>
            <a:r>
              <a:rPr lang="ru-RU" dirty="0" err="1" smtClean="0">
                <a:latin typeface="Times New Roman" panose="02020603050405020304" pitchFamily="18" charset="0"/>
                <a:cs typeface="Times New Roman" panose="02020603050405020304" pitchFamily="18" charset="0"/>
              </a:rPr>
              <a:t>дивизиальных</a:t>
            </a:r>
            <a:r>
              <a:rPr lang="ru-RU" dirty="0" smtClean="0">
                <a:latin typeface="Times New Roman" panose="02020603050405020304" pitchFamily="18" charset="0"/>
                <a:cs typeface="Times New Roman" panose="02020603050405020304" pitchFamily="18" charset="0"/>
              </a:rPr>
              <a:t> организационных структур относятся возможность возникновения стратегической не-совместимости отдельных самостоятельных подразделений организации, а также трудности распределения общеорганизационных ресурсов и издержек между автономными отделениями организации.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6001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Организационные структуры</a:t>
            </a:r>
            <a:r>
              <a:rPr lang="ru-RU" dirty="0" smtClean="0">
                <a:latin typeface="Times New Roman" panose="02020603050405020304" pitchFamily="18" charset="0"/>
                <a:cs typeface="Times New Roman" panose="02020603050405020304" pitchFamily="18" charset="0"/>
              </a:rPr>
              <a:t>, отражающие наличие стратегических единиц бизнеса, обеспечивают возможность координации автономных от-делений, осуществляющих схожую деятельность. Это является основным положительным качеством этих </a:t>
            </a:r>
            <a:r>
              <a:rPr lang="ru-RU" dirty="0" err="1" smtClean="0">
                <a:latin typeface="Times New Roman" panose="02020603050405020304" pitchFamily="18" charset="0"/>
                <a:cs typeface="Times New Roman" panose="02020603050405020304" pitchFamily="18" charset="0"/>
              </a:rPr>
              <a:t>оргструктур</a:t>
            </a:r>
            <a:r>
              <a:rPr lang="ru-RU" dirty="0" smtClean="0">
                <a:latin typeface="Times New Roman" panose="02020603050405020304" pitchFamily="18" charset="0"/>
                <a:cs typeface="Times New Roman" panose="02020603050405020304" pitchFamily="18" charset="0"/>
              </a:rPr>
              <a:t>. В то же время они могут </a:t>
            </a:r>
            <a:r>
              <a:rPr lang="ru-RU" dirty="0" err="1" smtClean="0">
                <a:latin typeface="Times New Roman" panose="02020603050405020304" pitchFamily="18" charset="0"/>
                <a:cs typeface="Times New Roman" panose="02020603050405020304" pitchFamily="18" charset="0"/>
              </a:rPr>
              <a:t>соз</a:t>
            </a:r>
            <a:r>
              <a:rPr lang="ru-RU" dirty="0" smtClean="0">
                <a:latin typeface="Times New Roman" panose="02020603050405020304" pitchFamily="18" charset="0"/>
                <a:cs typeface="Times New Roman" panose="02020603050405020304" pitchFamily="18" charset="0"/>
              </a:rPr>
              <a:t>-давать проблемы, связанные с тем, что в организации создается еще один уровень в управленческой иерархии. В частности, это может проявиться в том, что очень трудно будет разграничить полномочия руководителей стратегических единиц бизнеса и руководителей автономных отделений, входящих в эти стратегические единицы бизнеса.</a:t>
            </a:r>
          </a:p>
          <a:p>
            <a:pPr algn="just"/>
            <a:r>
              <a:rPr lang="ru-RU" b="1" dirty="0" smtClean="0">
                <a:latin typeface="Times New Roman" panose="02020603050405020304" pitchFamily="18" charset="0"/>
                <a:cs typeface="Times New Roman" panose="02020603050405020304" pitchFamily="18" charset="0"/>
              </a:rPr>
              <a:t>Матричная организационная структура </a:t>
            </a:r>
            <a:r>
              <a:rPr lang="ru-RU" dirty="0" smtClean="0">
                <a:latin typeface="Times New Roman" panose="02020603050405020304" pitchFamily="18" charset="0"/>
                <a:cs typeface="Times New Roman" panose="02020603050405020304" pitchFamily="18" charset="0"/>
              </a:rPr>
              <a:t>позволяет преодолеть разобщенность, которая возникает между отдельными функциональными звеньями организации. Кроме того, она является хорошей основой для привлечения менеджеров среднего уровня к решению стратегических вопросов, тем самым способствуя выращиванию в организации менеджеров-стратегов. Матричная </a:t>
            </a:r>
            <a:r>
              <a:rPr lang="ru-RU" dirty="0" err="1" smtClean="0">
                <a:latin typeface="Times New Roman" panose="02020603050405020304" pitchFamily="18" charset="0"/>
                <a:cs typeface="Times New Roman" panose="02020603050405020304" pitchFamily="18" charset="0"/>
              </a:rPr>
              <a:t>оргструктура</a:t>
            </a:r>
            <a:r>
              <a:rPr lang="ru-RU" dirty="0" smtClean="0">
                <a:latin typeface="Times New Roman" panose="02020603050405020304" pitchFamily="18" charset="0"/>
                <a:cs typeface="Times New Roman" panose="02020603050405020304" pitchFamily="18" charset="0"/>
              </a:rPr>
              <a:t> создает условия для осуществления комплексного подхода при решении задач и способствует усилению созидательного начала организации. К трудностям реализации матричного под-хода относятся его дуализм в руководстве, при котором у подчиненных может возникать множество неясностей, а также необходимость очень больших координационных усилий, охватывающих вертикальные и горизонтальные связи.</a:t>
            </a:r>
          </a:p>
          <a:p>
            <a:pPr algn="ctr"/>
            <a:endParaRPr lang="ru-RU" b="1" dirty="0" smtClean="0">
              <a:latin typeface="Times New Roman" panose="02020603050405020304" pitchFamily="18" charset="0"/>
              <a:cs typeface="Times New Roman" panose="02020603050405020304" pitchFamily="18" charset="0"/>
            </a:endParaRPr>
          </a:p>
          <a:p>
            <a:pPr algn="ctr"/>
            <a:r>
              <a:rPr lang="ru-RU" b="1" dirty="0" smtClean="0">
                <a:latin typeface="Times New Roman" panose="02020603050405020304" pitchFamily="18" charset="0"/>
                <a:cs typeface="Times New Roman" panose="02020603050405020304" pitchFamily="18" charset="0"/>
              </a:rPr>
              <a:t>ОРГАНИЗАЦИОННАЯ СТРУКТУРА И ФУНКЦИОНИРОВАНИЕ ОРГАНИЗАЦИИ</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Существует мнение, что способные руководители в силах добиться успешного функционирования любой организационной структуры. Утверждается даже, что нечеткость организации полезна в том смысле, что она стимулирует сотрудничество, поскольку люди осознают необходимость объединения усилий для достижения результата. Не вызывает, однако, со-мнений тот факт, что совместная работа отдельных сотрудников, осознающих необходимость объединения усилий, будет наиболее эффективна только при четком понимании каждым из них своей роли в коллективных усилиях и того, как их роли взаимосвязаны. Это положение в равной </a:t>
            </a:r>
            <a:r>
              <a:rPr lang="ru-RU" dirty="0" err="1" smtClean="0">
                <a:latin typeface="Times New Roman" panose="02020603050405020304" pitchFamily="18" charset="0"/>
                <a:cs typeface="Times New Roman" panose="02020603050405020304" pitchFamily="18" charset="0"/>
              </a:rPr>
              <a:t>сте</a:t>
            </a:r>
            <a:r>
              <a:rPr lang="ru-RU" dirty="0" smtClean="0">
                <a:latin typeface="Times New Roman" panose="02020603050405020304" pitchFamily="18" charset="0"/>
                <a:cs typeface="Times New Roman" panose="02020603050405020304" pitchFamily="18" charset="0"/>
              </a:rPr>
              <a:t>-пени верно и для коммерческого предприятия, и для правительственного учреждения. Создание и поддержание системы ролей является в основном административной функцией организационной деятельности.</a:t>
            </a:r>
          </a:p>
        </p:txBody>
      </p:sp>
    </p:spTree>
    <p:extLst>
      <p:ext uri="{BB962C8B-B14F-4D97-AF65-F5344CB8AC3E}">
        <p14:creationId xmlns:p14="http://schemas.microsoft.com/office/powerpoint/2010/main" val="2106598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Для того чтобы организационная роль существовала и имела смысл, она должна включать: </a:t>
            </a:r>
          </a:p>
          <a:p>
            <a:pPr algn="just"/>
            <a:r>
              <a:rPr lang="ru-RU" i="1" dirty="0" smtClean="0">
                <a:latin typeface="Times New Roman" panose="02020603050405020304" pitchFamily="18" charset="0"/>
                <a:cs typeface="Times New Roman" panose="02020603050405020304" pitchFamily="18" charset="0"/>
              </a:rPr>
              <a:t>(1) поддающиеся проверке цели, постановка которых является задачей планирования;</a:t>
            </a:r>
          </a:p>
          <a:p>
            <a:pPr algn="just"/>
            <a:r>
              <a:rPr lang="ru-RU" i="1" dirty="0" smtClean="0">
                <a:latin typeface="Times New Roman" panose="02020603050405020304" pitchFamily="18" charset="0"/>
                <a:cs typeface="Times New Roman" panose="02020603050405020304" pitchFamily="18" charset="0"/>
              </a:rPr>
              <a:t>(2) четкое определение основных обязанностей или областей деятельности; </a:t>
            </a:r>
          </a:p>
          <a:p>
            <a:pPr algn="just"/>
            <a:r>
              <a:rPr lang="ru-RU" i="1" dirty="0" smtClean="0">
                <a:latin typeface="Times New Roman" panose="02020603050405020304" pitchFamily="18" charset="0"/>
                <a:cs typeface="Times New Roman" panose="02020603050405020304" pitchFamily="18" charset="0"/>
              </a:rPr>
              <a:t>(3) определенную свободу действий, или полномочий, с тем чтобы индивид, действующий в данной роли, знал, что лично он может предпринять для получения желаемых результатов. Кроме того, выполнение каждой роли требует своевременного обеспечения информацией и другим необходимым инструментарием.</a:t>
            </a:r>
          </a:p>
          <a:p>
            <a:pPr algn="just"/>
            <a:r>
              <a:rPr lang="ru-RU" dirty="0" smtClean="0">
                <a:latin typeface="Times New Roman" panose="02020603050405020304" pitchFamily="18" charset="0"/>
                <a:cs typeface="Times New Roman" panose="02020603050405020304" pitchFamily="18" charset="0"/>
              </a:rPr>
              <a:t>Именно в соответствии со структурой ролей и строится формальная организация. В рамках этого представления мы рассматриваем организационную деятельность как процесс группировки различных видов деятельности, необходимых для достижения поставленных целей, подчинение затем каждой группы управляющему, наделенному необходимыми для руководства данной группой полномочиями, и обеспечение вертикальной и горизонтальной координации в структуре предприятия. Организационная структура должна обеспечивать: внесение полной ясности в окружающую обстановку, с тем чтобы каждый знал, кто что должен делать и кто за получение каких результатов отвечает, устранение мешающих нормальной деятельности препятствий, возникающих при нечетком определении круга обязанностей по той или иной должности, создание коммуникационной сети для обеспечения процесса принятия решений, отвечающих целям пред-приятия.</a:t>
            </a:r>
          </a:p>
          <a:p>
            <a:pPr algn="just"/>
            <a:r>
              <a:rPr lang="ru-RU" dirty="0" smtClean="0">
                <a:latin typeface="Times New Roman" panose="02020603050405020304" pitchFamily="18" charset="0"/>
                <a:cs typeface="Times New Roman" panose="02020603050405020304" pitchFamily="18" charset="0"/>
              </a:rPr>
              <a:t>Организация, по существу, вырастает из человеческой потребности в кооперации усилий. Как подчеркивал </a:t>
            </a:r>
            <a:r>
              <a:rPr lang="ru-RU" b="1" dirty="0" err="1" smtClean="0">
                <a:latin typeface="Times New Roman" panose="02020603050405020304" pitchFamily="18" charset="0"/>
                <a:cs typeface="Times New Roman" panose="02020603050405020304" pitchFamily="18" charset="0"/>
              </a:rPr>
              <a:t>Барнард</a:t>
            </a:r>
            <a:r>
              <a:rPr lang="ru-RU" dirty="0" smtClean="0">
                <a:latin typeface="Times New Roman" panose="02020603050405020304" pitchFamily="18" charset="0"/>
                <a:cs typeface="Times New Roman" panose="02020603050405020304" pitchFamily="18" charset="0"/>
              </a:rPr>
              <a:t>, люди вынуждены объединять усилия для достижения своих личных целей в связи с наличием целого ряда физических, биологических, психологических и социальных ограничений. Такое объединение в большинстве случаев может быть более продуктивным и требует меньших расходов при наличии определенной организационной структуры.</a:t>
            </a:r>
          </a:p>
          <a:p>
            <a:pPr algn="just"/>
            <a:r>
              <a:rPr lang="ru-RU" dirty="0" smtClean="0">
                <a:latin typeface="Times New Roman" panose="02020603050405020304" pitchFamily="18" charset="0"/>
                <a:cs typeface="Times New Roman" panose="02020603050405020304" pitchFamily="18" charset="0"/>
              </a:rPr>
              <a:t>Следует отметить, что понятие «организация» очень свободно истолковывается многими теоретиками управления. Одни считают, что оно «включает в себя все действия всех участников». Другие отождествляют его со всей системой социальных и культурных отношений. Есть и такие, которые могут применить термин «организация» по от-ношению к министерству обороны или </a:t>
            </a:r>
            <a:r>
              <a:rPr lang="ru-RU" b="1" dirty="0" smtClean="0">
                <a:latin typeface="Times New Roman" panose="02020603050405020304" pitchFamily="18" charset="0"/>
                <a:cs typeface="Times New Roman" panose="02020603050405020304" pitchFamily="18" charset="0"/>
              </a:rPr>
              <a:t>корпорации «Ю С. </a:t>
            </a:r>
            <a:r>
              <a:rPr lang="ru-RU" b="1" dirty="0" err="1" smtClean="0">
                <a:latin typeface="Times New Roman" panose="02020603050405020304" pitchFamily="18" charset="0"/>
                <a:cs typeface="Times New Roman" panose="02020603050405020304" pitchFamily="18" charset="0"/>
              </a:rPr>
              <a:t>стил</a:t>
            </a:r>
            <a:r>
              <a:rPr lang="ru-RU" b="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Однако для большинства управляющих-практиков этот термин означает сознательно формализованную структуру ролей или постов. Большинство управляющих считают, что они занимаются организационной работой, ко-</a:t>
            </a:r>
            <a:r>
              <a:rPr lang="ru-RU" dirty="0" err="1" smtClean="0">
                <a:latin typeface="Times New Roman" panose="02020603050405020304" pitchFamily="18" charset="0"/>
                <a:cs typeface="Times New Roman" panose="02020603050405020304" pitchFamily="18" charset="0"/>
              </a:rPr>
              <a:t>гда</a:t>
            </a:r>
            <a:r>
              <a:rPr lang="ru-RU" dirty="0" smtClean="0">
                <a:latin typeface="Times New Roman" panose="02020603050405020304" pitchFamily="18" charset="0"/>
                <a:cs typeface="Times New Roman" panose="02020603050405020304" pitchFamily="18" charset="0"/>
              </a:rPr>
              <a:t> внедряют подобную структуру.</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1814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5430"/>
            <a:ext cx="12192000" cy="6740307"/>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Формальная и неформальная организации</a:t>
            </a:r>
          </a:p>
          <a:p>
            <a:pPr algn="just"/>
            <a:r>
              <a:rPr lang="ru-RU" b="1" dirty="0" smtClean="0">
                <a:latin typeface="Times New Roman" panose="02020603050405020304" pitchFamily="18" charset="0"/>
                <a:cs typeface="Times New Roman" panose="02020603050405020304" pitchFamily="18" charset="0"/>
              </a:rPr>
              <a:t>Формальные организации</a:t>
            </a:r>
          </a:p>
          <a:p>
            <a:pPr algn="just"/>
            <a:r>
              <a:rPr lang="ru-RU" dirty="0" smtClean="0">
                <a:latin typeface="Times New Roman" panose="02020603050405020304" pitchFamily="18" charset="0"/>
                <a:cs typeface="Times New Roman" panose="02020603050405020304" pitchFamily="18" charset="0"/>
              </a:rPr>
              <a:t>Люди, их поведение и взаимоотношения являются частью большой системы социальных взаимосвязей, в которой единичная, построенная по формальному типу организация является лишь подсистемой. </a:t>
            </a:r>
            <a:r>
              <a:rPr lang="ru-RU" dirty="0" err="1" smtClean="0">
                <a:latin typeface="Times New Roman" panose="02020603050405020304" pitchFamily="18" charset="0"/>
                <a:cs typeface="Times New Roman" panose="02020603050405020304" pitchFamily="18" charset="0"/>
              </a:rPr>
              <a:t>Барнард</a:t>
            </a:r>
            <a:r>
              <a:rPr lang="ru-RU" dirty="0" smtClean="0">
                <a:latin typeface="Times New Roman" panose="02020603050405020304" pitchFamily="18" charset="0"/>
                <a:cs typeface="Times New Roman" panose="02020603050405020304" pitchFamily="18" charset="0"/>
              </a:rPr>
              <a:t> называл организацию «формальной», когда деятельность двух или более индивидов была сознательно скоординирована для достижения поставленной цели. Он обнаружил, что сущность формальной организации – это наличие осознанной общей цели и что формальная организация возникает, когда индивиды: 1) имеют возможность общаться друг с другом, 2) хотят действовать, 3) имеют общую цель. Это определение значительно шире используемого в данной книге, и лишь незначительная часть управляющих при-знает его. Во-первых, оно распространяется на любое групповое действие с общей целью и может быть отнесено к такой деятельности, как карточная игра, т. е. деятельности, участники которой, конечно же, не рассматривают ее как формальную организацию. Во-вторых, это определение выходит за рамки нашей концепции «цель – деятельность – полномочия». Как правило, ни одна формальная организация не может включить в себя все виды человеческих производственных связей. Если определение роли и схема распределения полномочий намечают пути для принятия решений и продуманных действий, то этого уже более чем достаточно. </a:t>
            </a:r>
          </a:p>
          <a:p>
            <a:pPr algn="just"/>
            <a:r>
              <a:rPr lang="ru-RU" dirty="0" smtClean="0">
                <a:latin typeface="Times New Roman" panose="02020603050405020304" pitchFamily="18" charset="0"/>
                <a:cs typeface="Times New Roman" panose="02020603050405020304" pitchFamily="18" charset="0"/>
              </a:rPr>
              <a:t>Не вызывает сомнения тот факт, что определенная доля опасений по поводу ограничений формальной организации вызывается слабой организационной практикой.</a:t>
            </a:r>
          </a:p>
          <a:p>
            <a:pPr algn="just"/>
            <a:r>
              <a:rPr lang="ru-RU" dirty="0" smtClean="0">
                <a:latin typeface="Times New Roman" panose="02020603050405020304" pitchFamily="18" charset="0"/>
                <a:cs typeface="Times New Roman" panose="02020603050405020304" pitchFamily="18" charset="0"/>
              </a:rPr>
              <a:t>Даже в наиболее формальных организациях должны иметь место определенная свобода действий, использование творческих способностей и понимание индивидуальных предпочтений и возможностей. Предполагать, однако, что индивидуальные усилия члена группы могут не совпадать с общим направлением работы, – значит не понимать подлинной сущности любой групповой деятельности.</a:t>
            </a:r>
          </a:p>
          <a:p>
            <a:pPr algn="just"/>
            <a:r>
              <a:rPr lang="ru-RU" dirty="0" smtClean="0">
                <a:latin typeface="Times New Roman" panose="02020603050405020304" pitchFamily="18" charset="0"/>
                <a:cs typeface="Times New Roman" panose="02020603050405020304" pitchFamily="18" charset="0"/>
              </a:rPr>
              <a:t>Неправильно и представление, что формальная организация по сути своей есть организация негибкая. Напротив, если управляющий хочет хорошо проводить организационную работу, то организационная структура должна обеспечивать такое окружение, при котором деятельность индивида и в настоящем, и в будущем способствовала бы осуществлению групповых целей.</a:t>
            </a:r>
          </a:p>
        </p:txBody>
      </p:sp>
    </p:spTree>
    <p:extLst>
      <p:ext uri="{BB962C8B-B14F-4D97-AF65-F5344CB8AC3E}">
        <p14:creationId xmlns:p14="http://schemas.microsoft.com/office/powerpoint/2010/main" val="3161869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99873"/>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Хотя достижение целей является основной причиной любой совместной деятельности, мы должны рассмотреть основные принципы построения эффективной формальной организации.</a:t>
            </a:r>
          </a:p>
          <a:p>
            <a:pPr algn="just"/>
            <a:r>
              <a:rPr lang="ru-RU" b="1" dirty="0" smtClean="0">
                <a:latin typeface="Times New Roman" panose="02020603050405020304" pitchFamily="18" charset="0"/>
                <a:cs typeface="Times New Roman" panose="02020603050405020304" pitchFamily="18" charset="0"/>
              </a:rPr>
              <a:t>Принцип единства цели. </a:t>
            </a:r>
            <a:r>
              <a:rPr lang="ru-RU" dirty="0" smtClean="0">
                <a:latin typeface="Times New Roman" panose="02020603050405020304" pitchFamily="18" charset="0"/>
                <a:cs typeface="Times New Roman" panose="02020603050405020304" pitchFamily="18" charset="0"/>
              </a:rPr>
              <a:t>Организационная структура является эффективной, если она способствует сотрудничеству индивидов в достижении целей организации.</a:t>
            </a:r>
          </a:p>
          <a:p>
            <a:pPr algn="just"/>
            <a:r>
              <a:rPr lang="ru-RU" dirty="0" smtClean="0">
                <a:latin typeface="Times New Roman" panose="02020603050405020304" pitchFamily="18" charset="0"/>
                <a:cs typeface="Times New Roman" panose="02020603050405020304" pitchFamily="18" charset="0"/>
              </a:rPr>
              <a:t>Применение принципа единства цели предполагает, разумеется, наличие ясно сформулированных целей предприятия.</a:t>
            </a:r>
          </a:p>
          <a:p>
            <a:pPr algn="just"/>
            <a:r>
              <a:rPr lang="ru-RU" dirty="0" smtClean="0">
                <a:latin typeface="Times New Roman" panose="02020603050405020304" pitchFamily="18" charset="0"/>
                <a:cs typeface="Times New Roman" panose="02020603050405020304" pitchFamily="18" charset="0"/>
              </a:rPr>
              <a:t>Если целью является получение прибыли в течение определенного периода времени, то организационная структура, способствующая достижению этого, отвечает принципу единства цели. Какими бы ни были основные или производные цели, структура организации и ее деятельность должны оцениваться по их эффективности в достижении этих целей.</a:t>
            </a:r>
          </a:p>
          <a:p>
            <a:pPr algn="just"/>
            <a:r>
              <a:rPr lang="ru-RU" dirty="0" smtClean="0">
                <a:latin typeface="Times New Roman" panose="02020603050405020304" pitchFamily="18" charset="0"/>
                <a:cs typeface="Times New Roman" panose="02020603050405020304" pitchFamily="18" charset="0"/>
              </a:rPr>
              <a:t>Принцип эффективности. Организационная структура эффективна, если она способствует достижению людьми целей при минимальных не-желательных последствиях или издержках (причем термин «издержки» понимается шире, чем обычные поддающиеся измерению затраты в долларах, человеко-часах и т. п.). И хотя показатели финансовых или материальных затрат важны для определения эффективности организационной деятельности, принцип эффективности, применяемый в этой книге, включает в себя также такие понятия, как индивидуальное и групповое удовлетворение. Для сотрудника </a:t>
            </a:r>
            <a:r>
              <a:rPr lang="ru-RU" b="1" dirty="0" smtClean="0">
                <a:latin typeface="Times New Roman" panose="02020603050405020304" pitchFamily="18" charset="0"/>
                <a:cs typeface="Times New Roman" panose="02020603050405020304" pitchFamily="18" charset="0"/>
              </a:rPr>
              <a:t>эффективная организационная структура – это такая</a:t>
            </a:r>
            <a:r>
              <a:rPr lang="ru-RU" dirty="0" smtClean="0">
                <a:latin typeface="Times New Roman" panose="02020603050405020304" pitchFamily="18" charset="0"/>
                <a:cs typeface="Times New Roman" panose="02020603050405020304" pitchFamily="18" charset="0"/>
              </a:rPr>
              <a:t>, которая не допускает потерь или ошибок и обеспечивает удовлетворение от работы, имеет четкие линии подчиненности и распределения ответственности, позволяет принимать участие в решении проблем, придает уверенность в будущем и представляет определенный статус и возможно-</a:t>
            </a:r>
            <a:r>
              <a:rPr lang="ru-RU" dirty="0" err="1" smtClean="0">
                <a:latin typeface="Times New Roman" panose="02020603050405020304" pitchFamily="18" charset="0"/>
                <a:cs typeface="Times New Roman" panose="02020603050405020304" pitchFamily="18" charset="0"/>
              </a:rPr>
              <a:t>сти</a:t>
            </a:r>
            <a:r>
              <a:rPr lang="ru-RU" dirty="0" smtClean="0">
                <a:latin typeface="Times New Roman" panose="02020603050405020304" pitchFamily="18" charset="0"/>
                <a:cs typeface="Times New Roman" panose="02020603050405020304" pitchFamily="18" charset="0"/>
              </a:rPr>
              <a:t> для служебного роста и обеспечивает престижный уровень заработной платы.</a:t>
            </a:r>
          </a:p>
          <a:p>
            <a:pPr algn="just"/>
            <a:r>
              <a:rPr lang="ru-RU" dirty="0" smtClean="0">
                <a:latin typeface="Times New Roman" panose="02020603050405020304" pitchFamily="18" charset="0"/>
                <a:cs typeface="Times New Roman" panose="02020603050405020304" pitchFamily="18" charset="0"/>
              </a:rPr>
              <a:t>Необходимо разумное применение принципа эффективности. При формировании организационной структуры управляющие слишком часто прибегают к экономии средств путем организации того или иного вспомогательного подразделения, не выяснив при этом, как создание этого под-разделения повлияет на затраты вне его рамок. Например, вся работа по сбору и обработке статистических данных может быть поручена одному отделу, и, хотя затраты на эти работы снизятся, может снизиться и ценность информации, поскольку она не будет полностью удовлетворять управляющих. Обычным для мало опытных в области эффективности организаторов средством экономии денежных средств является также создание централизованных секретарских бюро.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012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1999" cy="867929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 хотя такого рода бюро иногда довольно эффективны, это часто достигается за счет снижения производительности руководителя, который часами должен ожидать выполнения необходимой стенографической работы.</a:t>
            </a:r>
          </a:p>
          <a:p>
            <a:pPr algn="just"/>
            <a:r>
              <a:rPr lang="ru-RU" dirty="0" smtClean="0">
                <a:latin typeface="Times New Roman" panose="02020603050405020304" pitchFamily="18" charset="0"/>
                <a:cs typeface="Times New Roman" panose="02020603050405020304" pitchFamily="18" charset="0"/>
              </a:rPr>
              <a:t>Эффективность может стать неопределенным и изменчивым критерием. Один управляющий определяет эффективность размерами прибыли, в то время как другой измеряет ее в таких понятиях, как конкурентоспособность, престиж в деловом мире или в глазах общественности, расширение предприятия. Или, например, президент компании, преследуя цели снижения себестоимости, завоевания рынка или получения прибыли, направляет ее деятельность по достижению поставленных целей такими методами, которые приводят к возникновению у подчиненных проблем морального характера, что в конечном счете наносит ущерб предприятию.</a:t>
            </a:r>
          </a:p>
          <a:p>
            <a:pPr algn="just"/>
            <a:r>
              <a:rPr lang="ru-RU" dirty="0" smtClean="0">
                <a:latin typeface="Times New Roman" panose="02020603050405020304" pitchFamily="18" charset="0"/>
                <a:cs typeface="Times New Roman" panose="02020603050405020304" pitchFamily="18" charset="0"/>
              </a:rPr>
              <a:t>Какими бы критериями ни измерялась эффективность, принцип эффективности лежит в основе оценки любой организационной структуры. Выбор же подходящего критерия эффективности может вызывать известные трудности. Так, один человек может, например, подвергать критике дублирование работы в некоторых государственных учреждениях, а </a:t>
            </a:r>
            <a:r>
              <a:rPr lang="ru-RU" dirty="0" err="1" smtClean="0">
                <a:latin typeface="Times New Roman" panose="02020603050405020304" pitchFamily="18" charset="0"/>
                <a:cs typeface="Times New Roman" panose="02020603050405020304" pitchFamily="18" charset="0"/>
              </a:rPr>
              <a:t>дру</a:t>
            </a:r>
            <a:r>
              <a:rPr lang="ru-RU" dirty="0" smtClean="0">
                <a:latin typeface="Times New Roman" panose="02020603050405020304" pitchFamily="18" charset="0"/>
                <a:cs typeface="Times New Roman" panose="02020603050405020304" pitchFamily="18" charset="0"/>
              </a:rPr>
              <a:t>-гой рассматривает это как необходимую защитную меру против опасностей, присущих чрезмерной концентрации власти. Президент компании может подвергнуться критике за слишком медленное осуществление организационных изменений, в то время как его медлительность может быть оправдана в плане самостоятельного уяснения подчиненными полезности подобных изменений и добровольного их принятия.</a:t>
            </a:r>
          </a:p>
          <a:p>
            <a:pPr algn="just"/>
            <a:r>
              <a:rPr lang="ru-RU" b="1" dirty="0" smtClean="0">
                <a:latin typeface="Times New Roman" panose="02020603050405020304" pitchFamily="18" charset="0"/>
                <a:cs typeface="Times New Roman" panose="02020603050405020304" pitchFamily="18" charset="0"/>
              </a:rPr>
              <a:t>Неформальная организация</a:t>
            </a:r>
          </a:p>
          <a:p>
            <a:pPr algn="just"/>
            <a:r>
              <a:rPr lang="ru-RU" dirty="0" err="1" smtClean="0">
                <a:latin typeface="Times New Roman" panose="02020603050405020304" pitchFamily="18" charset="0"/>
                <a:cs typeface="Times New Roman" panose="02020603050405020304" pitchFamily="18" charset="0"/>
              </a:rPr>
              <a:t>Барнард</a:t>
            </a:r>
            <a:r>
              <a:rPr lang="ru-RU" dirty="0" smtClean="0">
                <a:latin typeface="Times New Roman" panose="02020603050405020304" pitchFamily="18" charset="0"/>
                <a:cs typeface="Times New Roman" panose="02020603050405020304" pitchFamily="18" charset="0"/>
              </a:rPr>
              <a:t> рассматривал как неформальную организацию любую совместную деятельность индивидов, в которой отсутствует осознанная общая цель, хотя эта деятельность, возможно, и приводит к получению общих результатов. В соответствии с таким определением к неформальным организациям относятся самые различные группы, включая пассажиров одного самолета и пешеходов на улице. Рассуждая подобным образом, мы можем отнести к неформальным организациям (взаимосвязи которой не отражены в организационной схеме) группу работников механического цеха, группу работников водоснабжения, группу инженеров-производственников, команду игроков в кегли и собирающихся в одном месте любителей утреннего кофе.</a:t>
            </a:r>
          </a:p>
          <a:p>
            <a:pPr algn="just"/>
            <a:r>
              <a:rPr lang="ru-RU" dirty="0" smtClean="0">
                <a:latin typeface="Times New Roman" panose="02020603050405020304" pitchFamily="18" charset="0"/>
                <a:cs typeface="Times New Roman" panose="02020603050405020304" pitchFamily="18" charset="0"/>
              </a:rPr>
              <a:t>Анализ причин и обстоятельств возникновения таких неформальных организаций относится к специальной области социальной психологии. Управляющий знает, что учет межличностных связей такого рода имеет важное значение. Если бы не их высокая динамичность в смысле характера группы, числа ее членов, сферы интересов, смены лидеров, постоянного процесса возникновения и распада, управляющие, быть может, были бы склонны более осознанно принимать во внимание наличие неформальных организаций при создании или изменении формальной организации. Этого они, однако, сделать не могут, они лишь осознают существование неформальной организации, стараются не вступать с ней в конфликт и используют ее при руководстве подчиненными.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3973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Понятие «подразделение»</a:t>
            </a:r>
          </a:p>
          <a:p>
            <a:pPr algn="just"/>
            <a:r>
              <a:rPr lang="ru-RU" dirty="0" smtClean="0">
                <a:latin typeface="Times New Roman" panose="02020603050405020304" pitchFamily="18" charset="0"/>
                <a:cs typeface="Times New Roman" panose="02020603050405020304" pitchFamily="18" charset="0"/>
              </a:rPr>
              <a:t>«Подразделением» называют определенную часть, сектор или отделение организации, возглавляемое управляющим с целью осуществления руководства различными видами деятельности. «Подразделение» в обычном понимании этого термина – это производственное отделение, отдел сбыта, филиал на Западном побережье, сектор по изучению рынка, бухгалтерия. В некоторых учреждениях обозначение подразделений бессистемно, в других, особенно в крупных, оно четче и отражает служебную иерархию. Так, вице-президент компании может, например, возглавлять отделение; директор – отдел; управляющие – филиал, а начальник – сектор; часто та-кая взаимосвязь наименования со статусом того или иного работника встречается в органах федерального правительства, где в типичном министерстве на вершине служебной иерархии находится управление или бюро, подразделяемые последовательно на отделы, секторы, секции, группы и подгруппы.</a:t>
            </a:r>
          </a:p>
          <a:p>
            <a:pPr algn="just"/>
            <a:r>
              <a:rPr lang="ru-RU" dirty="0" smtClean="0">
                <a:latin typeface="Times New Roman" panose="02020603050405020304" pitchFamily="18" charset="0"/>
                <a:cs typeface="Times New Roman" panose="02020603050405020304" pitchFamily="18" charset="0"/>
              </a:rPr>
              <a:t>И действительно, в организации, нуждающейся в последовательной подчиненности группировок, четкие определения могут быть необходимыми, поскольку то или иное наименование подразумевает определенную сферу полномочий, престиж и уровень заработной платы. Если вице-президент по производству возглавляет отделение, то вице-президент по сбыту не будет удовлетворен тем, что он возглавляет лишь отдел. Не-которым крупным организациям общепринятых обозначений не хватает, и этим объясняется использование таких терминов, как «группа», «деятельность» или «элемент».</a:t>
            </a:r>
          </a:p>
          <a:p>
            <a:pPr algn="ctr"/>
            <a:r>
              <a:rPr lang="ru-RU" b="1" dirty="0" smtClean="0">
                <a:latin typeface="Times New Roman" panose="02020603050405020304" pitchFamily="18" charset="0"/>
                <a:cs typeface="Times New Roman" panose="02020603050405020304" pitchFamily="18" charset="0"/>
              </a:rPr>
              <a:t>Организационная деятельность как процесс</a:t>
            </a:r>
          </a:p>
          <a:p>
            <a:pPr algn="just"/>
            <a:r>
              <a:rPr lang="ru-RU" dirty="0" smtClean="0">
                <a:latin typeface="Times New Roman" panose="02020603050405020304" pitchFamily="18" charset="0"/>
                <a:cs typeface="Times New Roman" panose="02020603050405020304" pitchFamily="18" charset="0"/>
              </a:rPr>
              <a:t>Для рассмотрения организационной деятельности как процесса не-обходимо исходить из ряда основных положений.</a:t>
            </a:r>
          </a:p>
          <a:p>
            <a:pPr algn="just"/>
            <a:r>
              <a:rPr lang="ru-RU" i="1" dirty="0" smtClean="0">
                <a:latin typeface="Times New Roman" panose="02020603050405020304" pitchFamily="18" charset="0"/>
                <a:cs typeface="Times New Roman" panose="02020603050405020304" pitchFamily="18" charset="0"/>
              </a:rPr>
              <a:t>Во-первых, организационная структура должна отражать цели и планы предприятия, поскольку на них базируется вся его деятельность.</a:t>
            </a:r>
          </a:p>
          <a:p>
            <a:pPr algn="just"/>
            <a:r>
              <a:rPr lang="ru-RU" i="1" dirty="0" smtClean="0">
                <a:latin typeface="Times New Roman" panose="02020603050405020304" pitchFamily="18" charset="0"/>
                <a:cs typeface="Times New Roman" panose="02020603050405020304" pitchFamily="18" charset="0"/>
              </a:rPr>
              <a:t>Во-вторых, структура должна отражать объем полномочий, которыми обладают лица, управляющие данным предприятием; это зависит от та-ких общественных институтов, как частная собственность, репрезентативное правительство в совокупности обычаев, норм и законов, которые как ограничивают, так и допускают руководство отдельными лицами, пред-приятиями, церквами, университетами и т. д. Таким образом, в каждой конкретной организации предоставленные полномочия есть социально де-терминированное право свободы действий, и как таковое оно подвержено изменениям.</a:t>
            </a:r>
          </a:p>
        </p:txBody>
      </p:sp>
    </p:spTree>
    <p:extLst>
      <p:ext uri="{BB962C8B-B14F-4D97-AF65-F5344CB8AC3E}">
        <p14:creationId xmlns:p14="http://schemas.microsoft.com/office/powerpoint/2010/main" val="827985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i="1" dirty="0" smtClean="0">
                <a:latin typeface="Times New Roman" panose="02020603050405020304" pitchFamily="18" charset="0"/>
                <a:cs typeface="Times New Roman" panose="02020603050405020304" pitchFamily="18" charset="0"/>
              </a:rPr>
              <a:t>В-третьих, организационная структура, как и любой план, должна отражать внешнюю среду. В основе построения любой организационной структуры, равно как и в основе любого плана, лежат предпосылки экономического, научно-технического, политического, социального или этического характера. Организационная структура должна создаваться так, чтобы она нормально функционировала, допускала вклад в общую работу со стороны всех членов группы и эффективно помогала людям достигать поставленных целей и в настоящее время, и в будущем. В этом смысле действенная организационная структура не может быть статичной.</a:t>
            </a:r>
          </a:p>
          <a:p>
            <a:pPr algn="just"/>
            <a:r>
              <a:rPr lang="ru-RU" i="1" dirty="0" smtClean="0">
                <a:latin typeface="Times New Roman" panose="02020603050405020304" pitchFamily="18" charset="0"/>
                <a:cs typeface="Times New Roman" panose="02020603050405020304" pitchFamily="18" charset="0"/>
              </a:rPr>
              <a:t>В-четвертых, организация укомплектовывается людьми. Очевидно, что при группировке видов деятельности и распределении полномочий внутри любой организационной структуры необходимо учитывать различные недостатки и привычки людей. Это не означает, что организационная структура должна создаваться применительно к людям, а не на основе </a:t>
            </a:r>
            <a:r>
              <a:rPr lang="ru-RU" i="1" dirty="0" err="1" smtClean="0">
                <a:latin typeface="Times New Roman" panose="02020603050405020304" pitchFamily="18" charset="0"/>
                <a:cs typeface="Times New Roman" panose="02020603050405020304" pitchFamily="18" charset="0"/>
              </a:rPr>
              <a:t>це</a:t>
            </a:r>
            <a:r>
              <a:rPr lang="ru-RU" i="1" dirty="0" smtClean="0">
                <a:latin typeface="Times New Roman" panose="02020603050405020304" pitchFamily="18" charset="0"/>
                <a:cs typeface="Times New Roman" panose="02020603050405020304" pitchFamily="18" charset="0"/>
              </a:rPr>
              <a:t>-лей и сопутствующих их достижению видов деятельности. Однако весьма важным, зачастую сдерживающим для организатора фактором является то, какие лица будут работать на предприятии. Как инженеры учитывают сильные и слабые свойства сырья, направляемого в производство, так и организаторы должны учитывать особенности своего рабочего материала – людей.</a:t>
            </a:r>
          </a:p>
          <a:p>
            <a:pPr algn="ctr"/>
            <a:r>
              <a:rPr lang="ru-RU" b="1" dirty="0" smtClean="0">
                <a:latin typeface="Times New Roman" panose="02020603050405020304" pitchFamily="18" charset="0"/>
                <a:cs typeface="Times New Roman" panose="02020603050405020304" pitchFamily="18" charset="0"/>
              </a:rPr>
              <a:t>СОЦИАЛЬНО-ПСИХОЛОГИЧЕСКАЯ ОРГАНИЗАЦИЯ</a:t>
            </a:r>
          </a:p>
          <a:p>
            <a:pPr algn="just"/>
            <a:r>
              <a:rPr lang="ru-RU" dirty="0" smtClean="0">
                <a:latin typeface="Times New Roman" panose="02020603050405020304" pitchFamily="18" charset="0"/>
                <a:cs typeface="Times New Roman" panose="02020603050405020304" pitchFamily="18" charset="0"/>
              </a:rPr>
              <a:t>Всякая социальная организация независимо от задач и целей, «вкладываемых в ее программу, считается также и специфической формой общения. Исследования показывают, что это общение отнюдь не сводится к формально предписанным контактам, а протекает и в другой, в функциональном отношении также целесообразной форме, но вне рамок организационной программы и является продуктом внутренних процессов самоорганизации. Взаимодействие индивидов в организации не исчерпывается и </a:t>
            </a:r>
            <a:r>
              <a:rPr lang="ru-RU" dirty="0" err="1" smtClean="0">
                <a:latin typeface="Times New Roman" panose="02020603050405020304" pitchFamily="18" charset="0"/>
                <a:cs typeface="Times New Roman" panose="02020603050405020304" pitchFamily="18" charset="0"/>
              </a:rPr>
              <a:t>внеформальной</a:t>
            </a:r>
            <a:r>
              <a:rPr lang="ru-RU" dirty="0" smtClean="0">
                <a:latin typeface="Times New Roman" panose="02020603050405020304" pitchFamily="18" charset="0"/>
                <a:cs typeface="Times New Roman" panose="02020603050405020304" pitchFamily="18" charset="0"/>
              </a:rPr>
              <a:t> сферой. Во всякой социальной организации спонтанно складывается система других </a:t>
            </a:r>
            <a:r>
              <a:rPr lang="ru-RU" dirty="0" err="1" smtClean="0">
                <a:latin typeface="Times New Roman" panose="02020603050405020304" pitchFamily="18" charset="0"/>
                <a:cs typeface="Times New Roman" panose="02020603050405020304" pitchFamily="18" charset="0"/>
              </a:rPr>
              <a:t>межличных</a:t>
            </a:r>
            <a:r>
              <a:rPr lang="ru-RU" dirty="0" smtClean="0">
                <a:latin typeface="Times New Roman" panose="02020603050405020304" pitchFamily="18" charset="0"/>
                <a:cs typeface="Times New Roman" panose="02020603050405020304" pitchFamily="18" charset="0"/>
              </a:rPr>
              <a:t> отношений, возникающих как неизбежный результат более или менее длительного общения, основанного на взаимодействии индивидов как личностей. В отличие от предыдущей, </a:t>
            </a:r>
            <a:r>
              <a:rPr lang="ru-RU" dirty="0" err="1" smtClean="0">
                <a:latin typeface="Times New Roman" panose="02020603050405020304" pitchFamily="18" charset="0"/>
                <a:cs typeface="Times New Roman" panose="02020603050405020304" pitchFamily="18" charset="0"/>
              </a:rPr>
              <a:t>внеформальной</a:t>
            </a:r>
            <a:r>
              <a:rPr lang="ru-RU" dirty="0" smtClean="0">
                <a:latin typeface="Times New Roman" panose="02020603050405020304" pitchFamily="18" charset="0"/>
                <a:cs typeface="Times New Roman" panose="02020603050405020304" pitchFamily="18" charset="0"/>
              </a:rPr>
              <a:t> организации, имеющей предметную, функциональную направленность, эту систему отношений можно определить как собственно неформальную, т. е. не имеющую производственного содержания. Если </a:t>
            </a:r>
            <a:r>
              <a:rPr lang="ru-RU" dirty="0" err="1" smtClean="0">
                <a:latin typeface="Times New Roman" panose="02020603050405020304" pitchFamily="18" charset="0"/>
                <a:cs typeface="Times New Roman" panose="02020603050405020304" pitchFamily="18" charset="0"/>
              </a:rPr>
              <a:t>внеформальная</a:t>
            </a:r>
            <a:r>
              <a:rPr lang="ru-RU" dirty="0" smtClean="0">
                <a:latin typeface="Times New Roman" panose="02020603050405020304" pitchFamily="18" charset="0"/>
                <a:cs typeface="Times New Roman" panose="02020603050405020304" pitchFamily="18" charset="0"/>
              </a:rPr>
              <a:t> организация складывается на основе формальной, во взаимодействии с ней, то причиной возникновения социально-психологической (или собственно неформальной) организации выступает взаимный интерес. </a:t>
            </a:r>
          </a:p>
        </p:txBody>
      </p:sp>
    </p:spTree>
    <p:extLst>
      <p:ext uri="{BB962C8B-B14F-4D97-AF65-F5344CB8AC3E}">
        <p14:creationId xmlns:p14="http://schemas.microsoft.com/office/powerpoint/2010/main" val="581193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Дерево">
  <a:themeElements>
    <a:clrScheme name="Дерево">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Дерево">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Дерево">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TM03090434[[fn=Дерево]]</Template>
  <TotalTime>73</TotalTime>
  <Words>5172</Words>
  <Application>Microsoft Office PowerPoint</Application>
  <PresentationFormat>Широкоэкранный</PresentationFormat>
  <Paragraphs>76</Paragraphs>
  <Slides>16</Slides>
  <Notes>3</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16</vt:i4>
      </vt:variant>
    </vt:vector>
  </HeadingPairs>
  <TitlesOfParts>
    <vt:vector size="23" baseType="lpstr">
      <vt:lpstr>Calibri</vt:lpstr>
      <vt:lpstr>Cambria</vt:lpstr>
      <vt:lpstr>Rockwell</vt:lpstr>
      <vt:lpstr>Rockwell Condensed</vt:lpstr>
      <vt:lpstr>Times New Roman</vt:lpstr>
      <vt:lpstr>Wingdings</vt:lpstr>
      <vt:lpstr>Дерево</vt:lpstr>
      <vt:lpstr>  ОСОБЕННОСТИ ОТДЕЛЬНЫХ ТИПОВ организационных СТРУКТУР  ОРГАНИЗАЦИОННАЯ СТРУКТУРА И ФУНКЦИОНИРОВАНИЕ ОРГАНИЗАЦИИ  СОЦИАЛЬНО-ПСИХОЛОГИЧЕСКАЯ ОРГАНИЗАЦИЯ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ОСОБЕННОСТИ ОТДЕЛЬНЫХ ТИПОВ организационных СТРУКТУР</dc:title>
  <dc:creator>usewr</dc:creator>
  <cp:lastModifiedBy>usewr</cp:lastModifiedBy>
  <cp:revision>9</cp:revision>
  <dcterms:created xsi:type="dcterms:W3CDTF">2020-11-09T17:45:25Z</dcterms:created>
  <dcterms:modified xsi:type="dcterms:W3CDTF">2020-11-10T15:57:35Z</dcterms:modified>
</cp:coreProperties>
</file>